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iQKvbHhW+e42KqBCtDzGx1Z3XZ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08BBD5-9F15-4A21-8C35-DC1100745906}">
  <a:tblStyle styleId="{C008BBD5-9F15-4A21-8C35-DC11007459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9978A9E-6BAE-41AE-92D5-539BBA6FA43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EEE6188-D007-4BA0-AACE-3EDF6FA96486}" styleName="Table_2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9F8EA98-AEC1-4B6F-9722-93392ED3E55F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1c8221a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2a1c8221a82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21421f29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2a21421f29d_1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21421f29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2a21421f29d_1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21421f29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a21421f29d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21421f29d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2a21421f29d_1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1c8221a8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Subscription + Unit cost</a:t>
            </a:r>
            <a:endParaRPr/>
          </a:p>
        </p:txBody>
      </p:sp>
      <p:sp>
        <p:nvSpPr>
          <p:cNvPr id="324" name="Google Shape;324;g2a1c8221a82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a1c8221a8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a1c8221a82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1c49c227f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Andrew - Good copy. Keep this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2a1c49c227f_2_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1c8221a8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2a1c8221a82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1c8221a8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2a1c8221a82_0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1c49c227f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Andrew - Good copy. Keep this slide.</a:t>
            </a:r>
            <a:endParaRPr/>
          </a:p>
        </p:txBody>
      </p:sp>
      <p:sp>
        <p:nvSpPr>
          <p:cNvPr id="165" name="Google Shape;165;g2a1c49c227f_2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1c8221a8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2a1c8221a82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1c8221a82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2" name="Google Shape;392;g2a1c8221a82_0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1c49c227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Andrew - Good copy. Keep this slide.</a:t>
            </a:r>
            <a:endParaRPr/>
          </a:p>
        </p:txBody>
      </p:sp>
      <p:sp>
        <p:nvSpPr>
          <p:cNvPr id="400" name="Google Shape;400;g2a1c49c227f_2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Andrew - Good copy. Keep this slide.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6" name="Google Shape;40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1c49c227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Andrew - Good copy. Keep this slide.</a:t>
            </a:r>
            <a:endParaRPr/>
          </a:p>
        </p:txBody>
      </p:sp>
      <p:sp>
        <p:nvSpPr>
          <p:cNvPr id="427" name="Google Shape;427;g2a1c49c227f_2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Andrew - Good copy. Keep this slide.</a:t>
            </a:r>
            <a:endParaRPr/>
          </a:p>
        </p:txBody>
      </p:sp>
      <p:sp>
        <p:nvSpPr>
          <p:cNvPr id="473" name="Google Shape;47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1c9df593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2a1c9df5937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1ca55db8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a1ca55db8e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1ca55db8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a1ca55db8e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1ca55db8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2a1ca55db8e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1c9df593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2a1c9df5937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1c8221a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850">
                <a:solidFill>
                  <a:schemeClr val="dk1"/>
                </a:solidFill>
              </a:rPr>
              <a:t>5000*55.8*1,000,000+26000*100*5000</a:t>
            </a:r>
            <a:endParaRPr sz="850">
              <a:solidFill>
                <a:schemeClr val="dk1"/>
              </a:solidFill>
            </a:endParaRPr>
          </a:p>
        </p:txBody>
      </p:sp>
      <p:sp>
        <p:nvSpPr>
          <p:cNvPr id="245" name="Google Shape;245;g2a1c8221a82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1c9df5937_0_3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2a1c9df5937_0_3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g2a1c9df5937_0_3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c9df5937_0_33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a1c9df5937_0_3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g2a1c9df5937_0_33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2a1c9df5937_0_33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g2a1c9df5937_0_33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1c9df5937_0_3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a1c9df5937_0_3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g2a1c9df5937_0_3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2a1c9df5937_0_3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g2a1c9df5937_0_3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1c9df5937_0_34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a1c9df5937_0_34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g2a1c9df5937_0_3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2a1c9df5937_0_3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2a1c9df5937_0_3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c9df5937_0_3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a1c9df5937_0_352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g2a1c9df5937_0_352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g2a1c9df5937_0_35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2a1c9df5937_0_35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a1c9df5937_0_35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1c9df5937_0_3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a1c9df5937_0_359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2a1c9df5937_0_359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g2a1c9df5937_0_359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g2a1c9df5937_0_359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g2a1c9df5937_0_35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2a1c9df5937_0_35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2a1c9df5937_0_35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1c9df5937_0_3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a1c9df5937_0_36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a1c9df5937_0_36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2a1c9df5937_0_36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1c9df5937_0_373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a1c9df5937_0_37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2a1c9df5937_0_37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2a1c9df5937_0_37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2a1c9df5937_0_37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a1c9df5937_0_37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1c9df5937_0_38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a1c9df5937_0_38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2a1c9df5937_0_38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2a1c9df5937_0_38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2a1c9df5937_0_38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a1c9df5937_0_38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1c9df5937_0_38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a1c9df5937_0_387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2a1c9df5937_0_38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2a1c9df5937_0_38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a1c9df5937_0_38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1c9df5937_0_393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a1c9df5937_0_393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2a1c9df5937_0_39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2a1c9df5937_0_39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2a1c9df5937_0_39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1c9df5937_0_3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a1c9df5937_0_3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2a1c9df5937_0_3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2a1c9df5937_0_3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2a1c9df5937_0_3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10" Type="http://schemas.openxmlformats.org/officeDocument/2006/relationships/image" Target="../media/image34.png"/><Relationship Id="rId9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1.pn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/>
          <p:nvPr/>
        </p:nvSpPr>
        <p:spPr>
          <a:xfrm rot="-3773782">
            <a:off x="12361326" y="-2027504"/>
            <a:ext cx="7273962" cy="6996229"/>
          </a:xfrm>
          <a:custGeom>
            <a:rect b="b" l="l" r="r" t="t"/>
            <a:pathLst>
              <a:path extrusionOk="0" h="6996229" w="7273962">
                <a:moveTo>
                  <a:pt x="0" y="0"/>
                </a:moveTo>
                <a:lnTo>
                  <a:pt x="7273962" y="0"/>
                </a:lnTo>
                <a:lnTo>
                  <a:pt x="7273962" y="6996229"/>
                </a:lnTo>
                <a:lnTo>
                  <a:pt x="0" y="6996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"/>
          <p:cNvSpPr txBox="1"/>
          <p:nvPr/>
        </p:nvSpPr>
        <p:spPr>
          <a:xfrm>
            <a:off x="8655996" y="7429500"/>
            <a:ext cx="7971155" cy="1442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99"/>
              <a:buFont typeface="Arial"/>
              <a:buNone/>
            </a:pPr>
            <a:r>
              <a:rPr b="1" i="0" lang="en-US" sz="74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INTELLIROBOT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7395003" y="8562975"/>
            <a:ext cx="9864297" cy="865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None/>
            </a:pPr>
            <a:r>
              <a:rPr b="0" i="0" lang="en-US" sz="44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Innovation for a Better Quality of Life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462914" y="473057"/>
            <a:ext cx="10294314" cy="6533582"/>
          </a:xfrm>
          <a:custGeom>
            <a:rect b="b" l="l" r="r" t="t"/>
            <a:pathLst>
              <a:path extrusionOk="0" h="6350000" w="10005061">
                <a:moveTo>
                  <a:pt x="7377430" y="80010"/>
                </a:moveTo>
                <a:cubicBezTo>
                  <a:pt x="7377430" y="80010"/>
                  <a:pt x="6350000" y="0"/>
                  <a:pt x="5002530" y="0"/>
                </a:cubicBezTo>
                <a:cubicBezTo>
                  <a:pt x="3655060" y="0"/>
                  <a:pt x="2627630" y="80010"/>
                  <a:pt x="2627630" y="80010"/>
                </a:cubicBezTo>
                <a:cubicBezTo>
                  <a:pt x="1176020" y="80010"/>
                  <a:pt x="0" y="1257300"/>
                  <a:pt x="0" y="2707640"/>
                </a:cubicBezTo>
                <a:lnTo>
                  <a:pt x="0" y="3134360"/>
                </a:lnTo>
                <a:lnTo>
                  <a:pt x="0" y="3214370"/>
                </a:lnTo>
                <a:lnTo>
                  <a:pt x="0" y="3641090"/>
                </a:lnTo>
                <a:cubicBezTo>
                  <a:pt x="0" y="5092700"/>
                  <a:pt x="1176020" y="6269990"/>
                  <a:pt x="2627630" y="6269990"/>
                </a:cubicBezTo>
                <a:cubicBezTo>
                  <a:pt x="2627630" y="6269990"/>
                  <a:pt x="3655060" y="6350000"/>
                  <a:pt x="5002530" y="6350000"/>
                </a:cubicBezTo>
                <a:cubicBezTo>
                  <a:pt x="6350000" y="6350000"/>
                  <a:pt x="7377430" y="6269990"/>
                  <a:pt x="7377430" y="6269990"/>
                </a:cubicBezTo>
                <a:cubicBezTo>
                  <a:pt x="8829040" y="6269990"/>
                  <a:pt x="10005061" y="5093970"/>
                  <a:pt x="10005061" y="3642360"/>
                </a:cubicBezTo>
                <a:lnTo>
                  <a:pt x="10005061" y="3215640"/>
                </a:lnTo>
                <a:lnTo>
                  <a:pt x="10005061" y="3135630"/>
                </a:lnTo>
                <a:lnTo>
                  <a:pt x="10005061" y="2708910"/>
                </a:lnTo>
                <a:cubicBezTo>
                  <a:pt x="10005060" y="1257300"/>
                  <a:pt x="8829040" y="80010"/>
                  <a:pt x="7377430" y="800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722" l="0" r="0" t="-27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1c8221a82_0_23"/>
          <p:cNvSpPr txBox="1"/>
          <p:nvPr/>
        </p:nvSpPr>
        <p:spPr>
          <a:xfrm>
            <a:off x="3817548" y="580058"/>
            <a:ext cx="109608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Market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56" name="Google Shape;256;g2a1c8221a82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341" y="1735298"/>
            <a:ext cx="12759351" cy="65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2a1c8221a82_0_23"/>
          <p:cNvSpPr txBox="1"/>
          <p:nvPr/>
        </p:nvSpPr>
        <p:spPr>
          <a:xfrm>
            <a:off x="3215667" y="8432263"/>
            <a:ext cx="10820400" cy="1409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8277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48312"/>
              </a:buClr>
              <a:buSzPts val="2200"/>
              <a:buFont typeface="Calibri"/>
              <a:buChar char="◦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Population: 55.8 M(2020) -&gt; 80.8 M(2040)</a:t>
            </a:r>
            <a:endParaRPr b="0" i="0" sz="18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208277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alibri"/>
              <a:buChar char="◦"/>
            </a:pPr>
            <a:r>
              <a:rPr b="0" i="0" lang="en-US" sz="4052" u="none" cap="none" strike="noStrike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1.25% </a:t>
            </a: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per year</a:t>
            </a:r>
            <a:endParaRPr b="1" i="0" sz="33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1421f29d_1_90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Competition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3" name="Google Shape;263;g2a21421f29d_1_90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64" name="Google Shape;264;g2a21421f29d_1_90"/>
          <p:cNvSpPr txBox="1"/>
          <p:nvPr/>
        </p:nvSpPr>
        <p:spPr>
          <a:xfrm>
            <a:off x="2167750" y="4247350"/>
            <a:ext cx="72522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77500" lnSpcReduction="20000"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Founded in 2016</a:t>
            </a:r>
            <a:endParaRPr b="0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Raised nearly $83 million</a:t>
            </a:r>
            <a:endParaRPr b="0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Price:</a:t>
            </a:r>
            <a:endParaRPr b="0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23875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○"/>
            </a:pPr>
            <a:r>
              <a:rPr b="0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$250 per unit</a:t>
            </a:r>
            <a:endParaRPr b="0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23875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○"/>
            </a:pPr>
            <a:r>
              <a:rPr b="0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$30 per month/subscription</a:t>
            </a:r>
            <a:endParaRPr b="0" i="0" sz="28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65" name="Google Shape;265;g2a21421f29d_1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5375" y="2853272"/>
            <a:ext cx="7392816" cy="628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a21421f29d_1_90"/>
          <p:cNvSpPr txBox="1"/>
          <p:nvPr/>
        </p:nvSpPr>
        <p:spPr>
          <a:xfrm>
            <a:off x="1718825" y="2853275"/>
            <a:ext cx="5133300" cy="10669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ElliQ robot</a:t>
            </a:r>
            <a:endParaRPr b="1" i="0" sz="60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21421f29d_1_99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Competition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72" name="Google Shape;272;g2a21421f29d_1_99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73" name="Google Shape;273;g2a21421f29d_1_99"/>
          <p:cNvSpPr txBox="1"/>
          <p:nvPr/>
        </p:nvSpPr>
        <p:spPr>
          <a:xfrm>
            <a:off x="275900" y="4070000"/>
            <a:ext cx="5360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10000"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15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Founded in 2016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1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raised nearly $21 million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1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Price: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01744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○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$4000 per unit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74" name="Google Shape;274;g2a21421f29d_1_99"/>
          <p:cNvSpPr txBox="1"/>
          <p:nvPr/>
        </p:nvSpPr>
        <p:spPr>
          <a:xfrm>
            <a:off x="654650" y="2921100"/>
            <a:ext cx="5133300" cy="10669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Temi robot</a:t>
            </a:r>
            <a:endParaRPr b="1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75" name="Google Shape;275;g2a21421f29d_1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6300" y="3305688"/>
            <a:ext cx="2715274" cy="4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a21421f29d_1_99"/>
          <p:cNvSpPr txBox="1"/>
          <p:nvPr/>
        </p:nvSpPr>
        <p:spPr>
          <a:xfrm>
            <a:off x="9238975" y="3936900"/>
            <a:ext cx="5921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85000" lnSpcReduction="20000"/>
          </a:bodyPr>
          <a:lstStyle/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31" lvl="0" marL="457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Founded in 2014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3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$600k (2015)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3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$2 million needed to ship 1000 robot (2020)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5723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●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Price:</a:t>
            </a:r>
            <a:endParaRPr b="0" i="0" sz="465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9614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ct val="100000"/>
              <a:buFont typeface="Proxima Nova"/>
              <a:buChar char="○"/>
            </a:pPr>
            <a:r>
              <a:rPr b="0" i="0" lang="en-US" sz="46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$4890 per unit</a:t>
            </a:r>
            <a:endParaRPr b="0" i="0" sz="20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77" name="Google Shape;277;g2a21421f29d_1_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10825" y="4070000"/>
            <a:ext cx="2332550" cy="2850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21421f29d_1_99"/>
          <p:cNvSpPr txBox="1"/>
          <p:nvPr/>
        </p:nvSpPr>
        <p:spPr>
          <a:xfrm>
            <a:off x="9238975" y="2921100"/>
            <a:ext cx="6262800" cy="10669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Buddy robot</a:t>
            </a:r>
            <a:endParaRPr b="1" i="0" sz="35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21421f29d_1_111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Competition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84" name="Google Shape;284;g2a21421f29d_1_111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85" name="Google Shape;285;g2a21421f29d_1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925" y="4544266"/>
            <a:ext cx="3583701" cy="34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a21421f29d_1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4430" y="4917182"/>
            <a:ext cx="4984500" cy="2719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a21421f29d_1_111"/>
          <p:cNvSpPr txBox="1"/>
          <p:nvPr/>
        </p:nvSpPr>
        <p:spPr>
          <a:xfrm>
            <a:off x="6781504" y="3429000"/>
            <a:ext cx="47250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VITAL S360</a:t>
            </a:r>
            <a:endParaRPr b="1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88" name="Google Shape;288;g2a21421f29d_1_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40974" y="4653408"/>
            <a:ext cx="4984501" cy="358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a21421f29d_1_111"/>
          <p:cNvSpPr txBox="1"/>
          <p:nvPr/>
        </p:nvSpPr>
        <p:spPr>
          <a:xfrm>
            <a:off x="11953130" y="5856700"/>
            <a:ext cx="2521500" cy="591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0" name="Google Shape;290;g2a21421f29d_1_111"/>
          <p:cNvSpPr txBox="1"/>
          <p:nvPr/>
        </p:nvSpPr>
        <p:spPr>
          <a:xfrm>
            <a:off x="941400" y="3457600"/>
            <a:ext cx="4300500" cy="11951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Echo show</a:t>
            </a:r>
            <a:endParaRPr b="1" i="0" sz="3400" u="none" cap="none" strike="noStrike">
              <a:solidFill>
                <a:srgbClr val="3F3F3F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1" name="Google Shape;291;g2a21421f29d_1_111"/>
          <p:cNvSpPr txBox="1"/>
          <p:nvPr/>
        </p:nvSpPr>
        <p:spPr>
          <a:xfrm>
            <a:off x="13255825" y="3365200"/>
            <a:ext cx="4354800" cy="12464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Tyto Home</a:t>
            </a:r>
            <a:endParaRPr b="1" i="0" sz="6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21421f29d_1_124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Competition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7" name="Google Shape;297;g2a21421f29d_1_124"/>
          <p:cNvSpPr/>
          <p:nvPr/>
        </p:nvSpPr>
        <p:spPr>
          <a:xfrm rot="7996595">
            <a:off x="-2063749" y="-2844174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98" name="Google Shape;298;g2a21421f29d_1_124"/>
          <p:cNvSpPr txBox="1"/>
          <p:nvPr/>
        </p:nvSpPr>
        <p:spPr>
          <a:xfrm>
            <a:off x="14924930" y="8447500"/>
            <a:ext cx="2521500" cy="5916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299" name="Google Shape;299;g2a21421f29d_1_124"/>
          <p:cNvGraphicFramePr/>
          <p:nvPr/>
        </p:nvGraphicFramePr>
        <p:xfrm>
          <a:off x="488400" y="22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{C008BBD5-9F15-4A21-8C35-DC1100745906}</a:tableStyleId>
              </a:tblPr>
              <a:tblGrid>
                <a:gridCol w="3157500"/>
                <a:gridCol w="1083750"/>
                <a:gridCol w="2160275"/>
                <a:gridCol w="2330825"/>
                <a:gridCol w="1936750"/>
                <a:gridCol w="2567325"/>
                <a:gridCol w="1976125"/>
                <a:gridCol w="2173200"/>
              </a:tblGrid>
              <a:tr h="1848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Products</a:t>
                      </a:r>
                      <a:endParaRPr b="1" sz="30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ADL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Physical wellbeing assessment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Subjective wellbeing assessment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Health coaching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Daily life management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Telehealth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28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movability</a:t>
                      </a:r>
                      <a:endParaRPr b="1" sz="28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ElliQ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Temi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Buddy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76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Echo show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VITAL S360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8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Tyto Home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1235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IntelliRobot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Arial"/>
                        <a:buNone/>
                      </a:pPr>
                      <a:r>
                        <a:t/>
                      </a:r>
                      <a:endParaRPr b="1" sz="25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0" name="Google Shape;300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3841635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5491760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7713385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9777360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2018685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15060" y="91814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5491760" y="811200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32135" y="811200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5604735" y="729877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49210" y="729877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49210" y="648555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2018685" y="64445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6422510" y="579980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32135" y="572360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2018685" y="567785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9777360" y="567785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6422510" y="50331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32135" y="495692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2018685" y="4911175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4485985" y="419025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12038410" y="4190250"/>
            <a:ext cx="730375" cy="6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a21421f29d_1_124"/>
          <p:cNvPicPr preferRelativeResize="0"/>
          <p:nvPr/>
        </p:nvPicPr>
        <p:blipFill rotWithShape="1">
          <a:blip r:embed="rId4">
            <a:alphaModFix/>
          </a:blip>
          <a:srcRect b="18032" l="0" r="0" t="0"/>
          <a:stretch/>
        </p:blipFill>
        <p:spPr>
          <a:xfrm>
            <a:off x="9777360" y="4144500"/>
            <a:ext cx="730375" cy="6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1c8221a82_0_27"/>
          <p:cNvSpPr txBox="1"/>
          <p:nvPr/>
        </p:nvSpPr>
        <p:spPr>
          <a:xfrm>
            <a:off x="3873531" y="766670"/>
            <a:ext cx="109608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LifeTime Value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327" name="Google Shape;327;g2a1c8221a82_0_27"/>
          <p:cNvGraphicFramePr/>
          <p:nvPr/>
        </p:nvGraphicFramePr>
        <p:xfrm>
          <a:off x="1408075" y="255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{C008BBD5-9F15-4A21-8C35-DC1100745906}</a:tableStyleId>
              </a:tblPr>
              <a:tblGrid>
                <a:gridCol w="2104300"/>
                <a:gridCol w="2104300"/>
                <a:gridCol w="2104300"/>
                <a:gridCol w="2104300"/>
                <a:gridCol w="2104300"/>
                <a:gridCol w="2104300"/>
                <a:gridCol w="2104300"/>
              </a:tblGrid>
              <a:tr h="174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0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1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2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3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4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5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3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Net Present Value</a:t>
                      </a:r>
                      <a:endParaRPr b="1"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$4500</a:t>
                      </a:r>
                      <a:endParaRPr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$402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$264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$180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$120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$79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95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LifeTime Value</a:t>
                      </a:r>
                      <a:endParaRPr b="1"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$5545</a:t>
                      </a:r>
                      <a:endParaRPr b="1" sz="40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3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(For each unit)</a:t>
                      </a:r>
                      <a:endParaRPr b="1" sz="1600" u="none" cap="none" strike="noStrike">
                        <a:solidFill>
                          <a:srgbClr val="FF0000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1c8221a82_0_60"/>
          <p:cNvSpPr txBox="1"/>
          <p:nvPr/>
        </p:nvSpPr>
        <p:spPr>
          <a:xfrm>
            <a:off x="3873524" y="766675"/>
            <a:ext cx="12684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Customer Acquisition Cost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333" name="Google Shape;333;g2a1c8221a82_0_60"/>
          <p:cNvGraphicFramePr/>
          <p:nvPr/>
        </p:nvGraphicFramePr>
        <p:xfrm>
          <a:off x="769425" y="236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{09978A9E-6BAE-41AE-92D5-539BBA6FA43D}</a:tableStyleId>
              </a:tblPr>
              <a:tblGrid>
                <a:gridCol w="5435025"/>
                <a:gridCol w="2255875"/>
                <a:gridCol w="2283400"/>
                <a:gridCol w="2413025"/>
                <a:gridCol w="2455375"/>
                <a:gridCol w="2372650"/>
              </a:tblGrid>
              <a:tr h="84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1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2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3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4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Year 5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New customers forecasted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150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350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1500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2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All sales expenses for period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-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$70,000*4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$70,000*8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$70,000*15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$70,000*25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All marketing expenses for period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-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$40,000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$80,000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$80,000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$100,000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3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Total marketing and sales expenses for period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-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$320,000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$640,000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$1,130,000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chemeClr val="dk1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$1,830,000</a:t>
                      </a:r>
                      <a:endParaRPr sz="360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315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CoCa for the period</a:t>
                      </a:r>
                      <a:endParaRPr b="1" sz="315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-</a:t>
                      </a:r>
                      <a:endParaRPr b="1" sz="42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$2133.3</a:t>
                      </a:r>
                      <a:endParaRPr b="1" sz="42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$1828.6</a:t>
                      </a:r>
                      <a:endParaRPr b="1" sz="42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$1412.5</a:t>
                      </a:r>
                      <a:endParaRPr b="1" sz="42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-US" sz="4200" u="none" cap="none" strike="noStrike">
                          <a:solidFill>
                            <a:srgbClr val="156669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$1220.0</a:t>
                      </a:r>
                      <a:endParaRPr b="1" sz="4200" u="none" cap="none" strike="noStrike">
                        <a:solidFill>
                          <a:srgbClr val="156669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1c49c227f_2_120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Sales - Bottom’s Up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39" name="Google Shape;339;g2a1c49c227f_2_120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40" name="Google Shape;340;g2a1c49c227f_2_120"/>
          <p:cNvSpPr txBox="1"/>
          <p:nvPr/>
        </p:nvSpPr>
        <p:spPr>
          <a:xfrm>
            <a:off x="3598225" y="2272375"/>
            <a:ext cx="11590500" cy="2803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0 to 25 sales people over 5 years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7-11% closing rate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2080 leads in 2025 resulting in 146 sales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341" name="Google Shape;341;g2a1c49c227f_2_120"/>
          <p:cNvPicPr preferRelativeResize="0"/>
          <p:nvPr/>
        </p:nvPicPr>
        <p:blipFill rotWithShape="1">
          <a:blip r:embed="rId4">
            <a:alphaModFix/>
          </a:blip>
          <a:srcRect b="49333" l="0" r="0" t="0"/>
          <a:stretch/>
        </p:blipFill>
        <p:spPr>
          <a:xfrm>
            <a:off x="596725" y="5086927"/>
            <a:ext cx="16733849" cy="45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a1c8221a82_0_178"/>
          <p:cNvSpPr/>
          <p:nvPr/>
        </p:nvSpPr>
        <p:spPr>
          <a:xfrm rot="7996595">
            <a:off x="-1932287" y="-2133588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47" name="Google Shape;347;g2a1c8221a82_0_178"/>
          <p:cNvSpPr txBox="1"/>
          <p:nvPr/>
        </p:nvSpPr>
        <p:spPr>
          <a:xfrm>
            <a:off x="6096000" y="1235900"/>
            <a:ext cx="90951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WHY OUR TEAM?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48" name="Google Shape;348;g2a1c8221a82_0_178"/>
          <p:cNvSpPr/>
          <p:nvPr/>
        </p:nvSpPr>
        <p:spPr>
          <a:xfrm>
            <a:off x="1540477" y="3552852"/>
            <a:ext cx="3397681" cy="3031079"/>
          </a:xfrm>
          <a:custGeom>
            <a:rect b="b" l="l" r="r" t="t"/>
            <a:pathLst>
              <a:path extrusionOk="0" h="3031079" w="3397681">
                <a:moveTo>
                  <a:pt x="0" y="0"/>
                </a:moveTo>
                <a:lnTo>
                  <a:pt x="3397681" y="0"/>
                </a:lnTo>
                <a:lnTo>
                  <a:pt x="3397681" y="3031079"/>
                </a:lnTo>
                <a:lnTo>
                  <a:pt x="0" y="30310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49" name="Google Shape;349;g2a1c8221a82_0_178"/>
          <p:cNvSpPr/>
          <p:nvPr/>
        </p:nvSpPr>
        <p:spPr>
          <a:xfrm>
            <a:off x="7665174" y="3552852"/>
            <a:ext cx="2957652" cy="3034904"/>
          </a:xfrm>
          <a:custGeom>
            <a:rect b="b" l="l" r="r" t="t"/>
            <a:pathLst>
              <a:path extrusionOk="0" h="3034904" w="2957652">
                <a:moveTo>
                  <a:pt x="0" y="0"/>
                </a:moveTo>
                <a:lnTo>
                  <a:pt x="2957652" y="0"/>
                </a:lnTo>
                <a:lnTo>
                  <a:pt x="2957652" y="3034905"/>
                </a:lnTo>
                <a:lnTo>
                  <a:pt x="0" y="3034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0" name="Google Shape;350;g2a1c8221a82_0_178"/>
          <p:cNvSpPr/>
          <p:nvPr/>
        </p:nvSpPr>
        <p:spPr>
          <a:xfrm>
            <a:off x="13346976" y="3796807"/>
            <a:ext cx="2566241" cy="2546994"/>
          </a:xfrm>
          <a:custGeom>
            <a:rect b="b" l="l" r="r" t="t"/>
            <a:pathLst>
              <a:path extrusionOk="0" h="2546994" w="2566241">
                <a:moveTo>
                  <a:pt x="0" y="0"/>
                </a:moveTo>
                <a:lnTo>
                  <a:pt x="2566241" y="0"/>
                </a:lnTo>
                <a:lnTo>
                  <a:pt x="2566241" y="2546994"/>
                </a:lnTo>
                <a:lnTo>
                  <a:pt x="0" y="25469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1" name="Google Shape;351;g2a1c8221a82_0_178"/>
          <p:cNvSpPr txBox="1"/>
          <p:nvPr/>
        </p:nvSpPr>
        <p:spPr>
          <a:xfrm>
            <a:off x="698455" y="7288781"/>
            <a:ext cx="445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2" name="Google Shape;352;g2a1c8221a82_0_178"/>
          <p:cNvSpPr txBox="1"/>
          <p:nvPr/>
        </p:nvSpPr>
        <p:spPr>
          <a:xfrm>
            <a:off x="7823612" y="7288781"/>
            <a:ext cx="279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FINANCE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3" name="Google Shape;353;g2a1c8221a82_0_178"/>
          <p:cNvSpPr txBox="1"/>
          <p:nvPr/>
        </p:nvSpPr>
        <p:spPr>
          <a:xfrm>
            <a:off x="12938475" y="6934825"/>
            <a:ext cx="39201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DATA</a:t>
            </a:r>
            <a:endParaRPr sz="4399">
              <a:solidFill>
                <a:srgbClr val="156669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ANALYTICS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4" name="Google Shape;354;g2a1c8221a82_0_178"/>
          <p:cNvSpPr/>
          <p:nvPr/>
        </p:nvSpPr>
        <p:spPr>
          <a:xfrm>
            <a:off x="5753416" y="7182184"/>
            <a:ext cx="995700" cy="859500"/>
          </a:xfrm>
          <a:prstGeom prst="mathPlus">
            <a:avLst>
              <a:gd fmla="val 23520" name="adj1"/>
            </a:avLst>
          </a:prstGeom>
          <a:solidFill>
            <a:srgbClr val="1566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55" name="Google Shape;355;g2a1c8221a82_0_178"/>
          <p:cNvSpPr/>
          <p:nvPr/>
        </p:nvSpPr>
        <p:spPr>
          <a:xfrm>
            <a:off x="11697408" y="7182184"/>
            <a:ext cx="995700" cy="859500"/>
          </a:xfrm>
          <a:prstGeom prst="mathPlus">
            <a:avLst>
              <a:gd fmla="val 23520" name="adj1"/>
            </a:avLst>
          </a:prstGeom>
          <a:solidFill>
            <a:srgbClr val="1566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1c8221a82_0_192"/>
          <p:cNvSpPr/>
          <p:nvPr/>
        </p:nvSpPr>
        <p:spPr>
          <a:xfrm>
            <a:off x="9584519" y="-166619"/>
            <a:ext cx="8928703" cy="10651662"/>
          </a:xfrm>
          <a:custGeom>
            <a:rect b="b" l="l" r="r" t="t"/>
            <a:pathLst>
              <a:path extrusionOk="0" h="4616105" w="3869427">
                <a:moveTo>
                  <a:pt x="0" y="0"/>
                </a:moveTo>
                <a:lnTo>
                  <a:pt x="3869427" y="0"/>
                </a:lnTo>
                <a:lnTo>
                  <a:pt x="3869427" y="4616105"/>
                </a:lnTo>
                <a:lnTo>
                  <a:pt x="0" y="4616105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1" name="Google Shape;361;g2a1c8221a82_0_192"/>
          <p:cNvSpPr/>
          <p:nvPr/>
        </p:nvSpPr>
        <p:spPr>
          <a:xfrm rot="-5236830">
            <a:off x="-2638238" y="-2911724"/>
            <a:ext cx="4538774" cy="5002656"/>
          </a:xfrm>
          <a:custGeom>
            <a:rect b="b" l="l" r="r" t="t"/>
            <a:pathLst>
              <a:path extrusionOk="0" h="4997022" w="4533662">
                <a:moveTo>
                  <a:pt x="0" y="0"/>
                </a:moveTo>
                <a:lnTo>
                  <a:pt x="4533662" y="0"/>
                </a:lnTo>
                <a:lnTo>
                  <a:pt x="4533662" y="4997022"/>
                </a:lnTo>
                <a:lnTo>
                  <a:pt x="0" y="49970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2" name="Google Shape;362;g2a1c8221a82_0_192"/>
          <p:cNvSpPr/>
          <p:nvPr/>
        </p:nvSpPr>
        <p:spPr>
          <a:xfrm>
            <a:off x="566931" y="2814608"/>
            <a:ext cx="1278201" cy="1012974"/>
          </a:xfrm>
          <a:custGeom>
            <a:rect b="b" l="l" r="r" t="t"/>
            <a:pathLst>
              <a:path extrusionOk="0" h="1012974" w="1278201">
                <a:moveTo>
                  <a:pt x="0" y="0"/>
                </a:moveTo>
                <a:lnTo>
                  <a:pt x="1278200" y="0"/>
                </a:lnTo>
                <a:lnTo>
                  <a:pt x="1278200" y="1012974"/>
                </a:lnTo>
                <a:lnTo>
                  <a:pt x="0" y="1012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3" name="Google Shape;363;g2a1c8221a82_0_192"/>
          <p:cNvSpPr/>
          <p:nvPr/>
        </p:nvSpPr>
        <p:spPr>
          <a:xfrm>
            <a:off x="566931" y="4255323"/>
            <a:ext cx="1161408" cy="1117064"/>
          </a:xfrm>
          <a:custGeom>
            <a:rect b="b" l="l" r="r" t="t"/>
            <a:pathLst>
              <a:path extrusionOk="0" h="1117064" w="1161408">
                <a:moveTo>
                  <a:pt x="0" y="0"/>
                </a:moveTo>
                <a:lnTo>
                  <a:pt x="1161408" y="0"/>
                </a:lnTo>
                <a:lnTo>
                  <a:pt x="1161408" y="1117064"/>
                </a:lnTo>
                <a:lnTo>
                  <a:pt x="0" y="1117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4" name="Google Shape;364;g2a1c8221a82_0_192"/>
          <p:cNvSpPr/>
          <p:nvPr/>
        </p:nvSpPr>
        <p:spPr>
          <a:xfrm>
            <a:off x="655763" y="8740094"/>
            <a:ext cx="1189368" cy="923382"/>
          </a:xfrm>
          <a:custGeom>
            <a:rect b="b" l="l" r="r" t="t"/>
            <a:pathLst>
              <a:path extrusionOk="0" h="923382" w="1189368">
                <a:moveTo>
                  <a:pt x="0" y="0"/>
                </a:moveTo>
                <a:lnTo>
                  <a:pt x="1189368" y="0"/>
                </a:lnTo>
                <a:lnTo>
                  <a:pt x="1189368" y="923382"/>
                </a:lnTo>
                <a:lnTo>
                  <a:pt x="0" y="92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5" name="Google Shape;365;g2a1c8221a82_0_192"/>
          <p:cNvSpPr/>
          <p:nvPr/>
        </p:nvSpPr>
        <p:spPr>
          <a:xfrm>
            <a:off x="10940927" y="2667699"/>
            <a:ext cx="964824" cy="938511"/>
          </a:xfrm>
          <a:custGeom>
            <a:rect b="b" l="l" r="r" t="t"/>
            <a:pathLst>
              <a:path extrusionOk="0" h="938511" w="964824">
                <a:moveTo>
                  <a:pt x="0" y="0"/>
                </a:moveTo>
                <a:lnTo>
                  <a:pt x="964825" y="0"/>
                </a:lnTo>
                <a:lnTo>
                  <a:pt x="964825" y="938511"/>
                </a:lnTo>
                <a:lnTo>
                  <a:pt x="0" y="938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6" name="Google Shape;366;g2a1c8221a82_0_192"/>
          <p:cNvSpPr/>
          <p:nvPr/>
        </p:nvSpPr>
        <p:spPr>
          <a:xfrm>
            <a:off x="10955497" y="5233482"/>
            <a:ext cx="1175500" cy="1003583"/>
          </a:xfrm>
          <a:custGeom>
            <a:rect b="b" l="l" r="r" t="t"/>
            <a:pathLst>
              <a:path extrusionOk="0" h="1003583" w="1175500">
                <a:moveTo>
                  <a:pt x="0" y="0"/>
                </a:moveTo>
                <a:lnTo>
                  <a:pt x="1175500" y="0"/>
                </a:lnTo>
                <a:lnTo>
                  <a:pt x="1175500" y="1003583"/>
                </a:lnTo>
                <a:lnTo>
                  <a:pt x="0" y="1003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7" name="Google Shape;367;g2a1c8221a82_0_192"/>
          <p:cNvSpPr/>
          <p:nvPr/>
        </p:nvSpPr>
        <p:spPr>
          <a:xfrm>
            <a:off x="10864727" y="7770191"/>
            <a:ext cx="1127877" cy="1117624"/>
          </a:xfrm>
          <a:custGeom>
            <a:rect b="b" l="l" r="r" t="t"/>
            <a:pathLst>
              <a:path extrusionOk="0" h="1117624" w="1127877">
                <a:moveTo>
                  <a:pt x="0" y="0"/>
                </a:moveTo>
                <a:lnTo>
                  <a:pt x="1127878" y="0"/>
                </a:lnTo>
                <a:lnTo>
                  <a:pt x="1127878" y="1117623"/>
                </a:lnTo>
                <a:lnTo>
                  <a:pt x="0" y="1117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8" name="Google Shape;368;g2a1c8221a82_0_192"/>
          <p:cNvSpPr txBox="1"/>
          <p:nvPr/>
        </p:nvSpPr>
        <p:spPr>
          <a:xfrm>
            <a:off x="2438548" y="483550"/>
            <a:ext cx="5895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IN-SOURCE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69" name="Google Shape;369;g2a1c8221a82_0_192"/>
          <p:cNvSpPr txBox="1"/>
          <p:nvPr/>
        </p:nvSpPr>
        <p:spPr>
          <a:xfrm>
            <a:off x="2274122" y="2959780"/>
            <a:ext cx="2648700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FINANCE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0" name="Google Shape;370;g2a1c8221a82_0_192"/>
          <p:cNvSpPr txBox="1"/>
          <p:nvPr/>
        </p:nvSpPr>
        <p:spPr>
          <a:xfrm>
            <a:off x="11423339" y="483552"/>
            <a:ext cx="6640725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OUT-SOURCE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1" name="Google Shape;371;g2a1c8221a82_0_192"/>
          <p:cNvSpPr txBox="1"/>
          <p:nvPr/>
        </p:nvSpPr>
        <p:spPr>
          <a:xfrm>
            <a:off x="2274122" y="4452540"/>
            <a:ext cx="6869878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PRODUCT MANAGEMENT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2" name="Google Shape;372;g2a1c8221a82_0_192"/>
          <p:cNvSpPr txBox="1"/>
          <p:nvPr/>
        </p:nvSpPr>
        <p:spPr>
          <a:xfrm>
            <a:off x="2235422" y="5485225"/>
            <a:ext cx="5895000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7097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50"/>
              <a:buFont typeface="Arial"/>
              <a:buChar char="•"/>
            </a:pPr>
            <a:r>
              <a:rPr b="0" i="0" lang="en-US" sz="37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Design</a:t>
            </a:r>
            <a:r>
              <a:rPr b="0" i="0" lang="en-US" sz="375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, </a:t>
            </a:r>
            <a:r>
              <a:rPr b="0" i="0" lang="en-US" sz="37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Development</a:t>
            </a:r>
            <a:r>
              <a:rPr b="0" i="0" lang="en-US" sz="375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, </a:t>
            </a:r>
            <a:r>
              <a:rPr b="0" i="0" lang="en-US" sz="375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Testing</a:t>
            </a:r>
            <a:endParaRPr b="0" i="0" sz="375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3" name="Google Shape;373;g2a1c8221a82_0_192"/>
          <p:cNvSpPr txBox="1"/>
          <p:nvPr/>
        </p:nvSpPr>
        <p:spPr>
          <a:xfrm>
            <a:off x="2274122" y="8992870"/>
            <a:ext cx="5895000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HUMAN RESOURCES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4" name="Google Shape;374;g2a1c8221a82_0_192"/>
          <p:cNvSpPr txBox="1"/>
          <p:nvPr/>
        </p:nvSpPr>
        <p:spPr>
          <a:xfrm>
            <a:off x="12722947" y="2775640"/>
            <a:ext cx="4669313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MANUFACTURING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5" name="Google Shape;375;g2a1c8221a82_0_192"/>
          <p:cNvSpPr txBox="1"/>
          <p:nvPr/>
        </p:nvSpPr>
        <p:spPr>
          <a:xfrm>
            <a:off x="12722948" y="5373958"/>
            <a:ext cx="4180500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LEGAL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6" name="Google Shape;376;g2a1c8221a82_0_192"/>
          <p:cNvSpPr txBox="1"/>
          <p:nvPr/>
        </p:nvSpPr>
        <p:spPr>
          <a:xfrm>
            <a:off x="12722948" y="7865064"/>
            <a:ext cx="4180500" cy="1636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RESEARCH LABS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(ASCC LAB)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7" name="Google Shape;377;g2a1c8221a82_0_192"/>
          <p:cNvSpPr/>
          <p:nvPr/>
        </p:nvSpPr>
        <p:spPr>
          <a:xfrm>
            <a:off x="708872" y="7346773"/>
            <a:ext cx="994313" cy="990697"/>
          </a:xfrm>
          <a:custGeom>
            <a:rect b="b" l="l" r="r" t="t"/>
            <a:pathLst>
              <a:path extrusionOk="0" h="990697" w="994313">
                <a:moveTo>
                  <a:pt x="0" y="0"/>
                </a:moveTo>
                <a:lnTo>
                  <a:pt x="994313" y="0"/>
                </a:lnTo>
                <a:lnTo>
                  <a:pt x="994313" y="990697"/>
                </a:lnTo>
                <a:lnTo>
                  <a:pt x="0" y="990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78" name="Google Shape;378;g2a1c8221a82_0_192"/>
          <p:cNvSpPr txBox="1"/>
          <p:nvPr/>
        </p:nvSpPr>
        <p:spPr>
          <a:xfrm>
            <a:off x="2391948" y="7627756"/>
            <a:ext cx="4180500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SALES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1c49c227f_2_100"/>
          <p:cNvSpPr/>
          <p:nvPr/>
        </p:nvSpPr>
        <p:spPr>
          <a:xfrm>
            <a:off x="-194389" y="-194389"/>
            <a:ext cx="18488731" cy="10651662"/>
          </a:xfrm>
          <a:custGeom>
            <a:rect b="b" l="l" r="r" t="t"/>
            <a:pathLst>
              <a:path extrusionOk="0" h="4616105" w="8012451">
                <a:moveTo>
                  <a:pt x="0" y="0"/>
                </a:moveTo>
                <a:lnTo>
                  <a:pt x="8012451" y="0"/>
                </a:lnTo>
                <a:lnTo>
                  <a:pt x="8012451" y="4616105"/>
                </a:lnTo>
                <a:lnTo>
                  <a:pt x="0" y="4616105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8" name="Google Shape;168;g2a1c49c227f_2_100"/>
          <p:cNvSpPr txBox="1"/>
          <p:nvPr/>
        </p:nvSpPr>
        <p:spPr>
          <a:xfrm>
            <a:off x="-194382" y="573459"/>
            <a:ext cx="184887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lang="en-US" sz="6799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MEET OUR TEAM!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69" name="Google Shape;169;g2a1c49c227f_2_100"/>
          <p:cNvSpPr/>
          <p:nvPr/>
        </p:nvSpPr>
        <p:spPr>
          <a:xfrm rot="-6465335">
            <a:off x="-1033647" y="9061009"/>
            <a:ext cx="2897401" cy="2786773"/>
          </a:xfrm>
          <a:custGeom>
            <a:rect b="b" l="l" r="r" t="t"/>
            <a:pathLst>
              <a:path extrusionOk="0" h="2786381" w="2896994">
                <a:moveTo>
                  <a:pt x="0" y="0"/>
                </a:moveTo>
                <a:lnTo>
                  <a:pt x="2896994" y="0"/>
                </a:lnTo>
                <a:lnTo>
                  <a:pt x="2896994" y="2786381"/>
                </a:lnTo>
                <a:lnTo>
                  <a:pt x="0" y="27863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0" name="Google Shape;170;g2a1c49c227f_2_100"/>
          <p:cNvSpPr/>
          <p:nvPr/>
        </p:nvSpPr>
        <p:spPr>
          <a:xfrm>
            <a:off x="1028700" y="3200954"/>
            <a:ext cx="2936875" cy="293686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598" r="-460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1" name="Google Shape;171;g2a1c49c227f_2_100"/>
          <p:cNvSpPr txBox="1"/>
          <p:nvPr/>
        </p:nvSpPr>
        <p:spPr>
          <a:xfrm>
            <a:off x="982505" y="6715817"/>
            <a:ext cx="3027300" cy="1103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Zhidong Su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2" name="Google Shape;172;g2a1c49c227f_2_100"/>
          <p:cNvSpPr/>
          <p:nvPr/>
        </p:nvSpPr>
        <p:spPr>
          <a:xfrm>
            <a:off x="9257763" y="3200954"/>
            <a:ext cx="2936875" cy="293686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3" name="Google Shape;173;g2a1c49c227f_2_100"/>
          <p:cNvSpPr/>
          <p:nvPr/>
        </p:nvSpPr>
        <p:spPr>
          <a:xfrm>
            <a:off x="13373883" y="3200954"/>
            <a:ext cx="2936875" cy="293686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4" name="Google Shape;174;g2a1c49c227f_2_100"/>
          <p:cNvSpPr txBox="1"/>
          <p:nvPr/>
        </p:nvSpPr>
        <p:spPr>
          <a:xfrm>
            <a:off x="8619930" y="6715820"/>
            <a:ext cx="5014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Andrew Karaoulis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5" name="Google Shape;175;g2a1c49c227f_2_100"/>
          <p:cNvSpPr txBox="1"/>
          <p:nvPr/>
        </p:nvSpPr>
        <p:spPr>
          <a:xfrm>
            <a:off x="5305573" y="6715817"/>
            <a:ext cx="2607300" cy="1103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Fei  Liang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6" name="Google Shape;176;g2a1c49c227f_2_100"/>
          <p:cNvSpPr txBox="1"/>
          <p:nvPr/>
        </p:nvSpPr>
        <p:spPr>
          <a:xfrm>
            <a:off x="13479600" y="6769475"/>
            <a:ext cx="407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0" i="0" lang="en-US" sz="4399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Chinmayi Rane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7" name="Google Shape;177;g2a1c49c227f_2_100"/>
          <p:cNvSpPr/>
          <p:nvPr/>
        </p:nvSpPr>
        <p:spPr>
          <a:xfrm rot="7538257">
            <a:off x="16594887" y="-593534"/>
            <a:ext cx="3024453" cy="2908974"/>
          </a:xfrm>
          <a:custGeom>
            <a:rect b="b" l="l" r="r" t="t"/>
            <a:pathLst>
              <a:path extrusionOk="0" h="2909756" w="3025266">
                <a:moveTo>
                  <a:pt x="0" y="0"/>
                </a:moveTo>
                <a:lnTo>
                  <a:pt x="3025266" y="0"/>
                </a:lnTo>
                <a:lnTo>
                  <a:pt x="3025266" y="2909755"/>
                </a:lnTo>
                <a:lnTo>
                  <a:pt x="0" y="29097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8" name="Google Shape;178;g2a1c49c227f_2_100"/>
          <p:cNvSpPr txBox="1"/>
          <p:nvPr/>
        </p:nvSpPr>
        <p:spPr>
          <a:xfrm>
            <a:off x="814879" y="8207667"/>
            <a:ext cx="3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1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PhD, Elderly Care Fields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79" name="Google Shape;179;g2a1c49c227f_2_100"/>
          <p:cNvSpPr txBox="1"/>
          <p:nvPr/>
        </p:nvSpPr>
        <p:spPr>
          <a:xfrm>
            <a:off x="4723768" y="8200692"/>
            <a:ext cx="3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216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PhD, Elderly Care Fields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0" name="Google Shape;180;g2a1c49c227f_2_100"/>
          <p:cNvSpPr txBox="1"/>
          <p:nvPr/>
        </p:nvSpPr>
        <p:spPr>
          <a:xfrm>
            <a:off x="8512299" y="8236675"/>
            <a:ext cx="439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MS, Finance &amp; Accounting Expert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1" name="Google Shape;181;g2a1c49c227f_2_100"/>
          <p:cNvSpPr txBox="1"/>
          <p:nvPr/>
        </p:nvSpPr>
        <p:spPr>
          <a:xfrm>
            <a:off x="13488265" y="8269069"/>
            <a:ext cx="392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MS,</a:t>
            </a:r>
            <a:r>
              <a:rPr lang="en-US" sz="2400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Analytics </a:t>
            </a:r>
            <a:r>
              <a:rPr b="0" i="0" lang="en-US" sz="2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&amp; Product Management Expert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82" name="Google Shape;182;g2a1c49c227f_2_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1563" y="3154738"/>
            <a:ext cx="3027300" cy="3027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3" name="Google Shape;183;g2a1c49c227f_2_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20203" y="3247153"/>
            <a:ext cx="2934900" cy="293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4" name="Google Shape;184;g2a1c49c227f_2_100"/>
          <p:cNvSpPr txBox="1"/>
          <p:nvPr/>
        </p:nvSpPr>
        <p:spPr>
          <a:xfrm>
            <a:off x="1800438" y="7580787"/>
            <a:ext cx="1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CEO</a:t>
            </a:r>
            <a:endParaRPr b="0" i="0" sz="11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5" name="Google Shape;185;g2a1c49c227f_2_100"/>
          <p:cNvSpPr txBox="1"/>
          <p:nvPr/>
        </p:nvSpPr>
        <p:spPr>
          <a:xfrm>
            <a:off x="5706613" y="7580787"/>
            <a:ext cx="1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r>
              <a:rPr b="1" lang="en-US" sz="3600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</a:t>
            </a: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</a:t>
            </a:r>
            <a:endParaRPr b="0" i="0" sz="11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6" name="Google Shape;186;g2a1c49c227f_2_100"/>
          <p:cNvSpPr txBox="1"/>
          <p:nvPr/>
        </p:nvSpPr>
        <p:spPr>
          <a:xfrm>
            <a:off x="9993625" y="7580787"/>
            <a:ext cx="1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r>
              <a:rPr b="1" lang="en-US" sz="3600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</a:t>
            </a: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</a:t>
            </a:r>
            <a:endParaRPr b="0" i="0" sz="11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87" name="Google Shape;187;g2a1c49c227f_2_100"/>
          <p:cNvSpPr txBox="1"/>
          <p:nvPr/>
        </p:nvSpPr>
        <p:spPr>
          <a:xfrm>
            <a:off x="14433013" y="7580787"/>
            <a:ext cx="139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r>
              <a:rPr b="1" lang="en-US" sz="3600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</a:t>
            </a: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</a:t>
            </a:r>
            <a:endParaRPr b="0" i="0" sz="11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1c8221a82_0_215"/>
          <p:cNvSpPr/>
          <p:nvPr/>
        </p:nvSpPr>
        <p:spPr>
          <a:xfrm>
            <a:off x="-249929" y="-232489"/>
            <a:ext cx="10698038" cy="10679442"/>
          </a:xfrm>
          <a:custGeom>
            <a:rect b="b" l="l" r="r" t="t"/>
            <a:pathLst>
              <a:path extrusionOk="0" h="4628144" w="4636203">
                <a:moveTo>
                  <a:pt x="0" y="0"/>
                </a:moveTo>
                <a:lnTo>
                  <a:pt x="4636203" y="0"/>
                </a:lnTo>
                <a:lnTo>
                  <a:pt x="4636203" y="4628144"/>
                </a:lnTo>
                <a:lnTo>
                  <a:pt x="0" y="4628144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4" name="Google Shape;384;g2a1c8221a82_0_215"/>
          <p:cNvSpPr txBox="1"/>
          <p:nvPr/>
        </p:nvSpPr>
        <p:spPr>
          <a:xfrm>
            <a:off x="1344300" y="1220464"/>
            <a:ext cx="4005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5" name="Google Shape;385;g2a1c8221a82_0_215"/>
          <p:cNvSpPr txBox="1"/>
          <p:nvPr/>
        </p:nvSpPr>
        <p:spPr>
          <a:xfrm>
            <a:off x="1344300" y="5276301"/>
            <a:ext cx="53451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UTILIZATION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6" name="Google Shape;386;g2a1c8221a82_0_215"/>
          <p:cNvSpPr txBox="1"/>
          <p:nvPr/>
        </p:nvSpPr>
        <p:spPr>
          <a:xfrm>
            <a:off x="1028700" y="2123434"/>
            <a:ext cx="7047900" cy="3304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3885" lvl="1" marL="82777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834"/>
              <a:buFont typeface="Arial"/>
              <a:buChar char="•"/>
            </a:pPr>
            <a:r>
              <a:rPr b="0" i="0" lang="en-US" sz="3834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NSF, NIH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3885" lvl="1" marL="82777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834"/>
              <a:buFont typeface="Arial"/>
              <a:buChar char="•"/>
            </a:pPr>
            <a:r>
              <a:rPr b="0" i="0" lang="en-US" sz="3834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Seed round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3885" lvl="1" marL="82777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834"/>
              <a:buFont typeface="Arial"/>
              <a:buChar char="•"/>
            </a:pPr>
            <a:r>
              <a:rPr b="0" i="0" lang="en-US" sz="3834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Series A, B, and C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34"/>
              <a:buFont typeface="Arial"/>
              <a:buNone/>
            </a:pPr>
            <a:r>
              <a:t/>
            </a:r>
            <a:endParaRPr b="0" i="0" sz="3834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7" name="Google Shape;387;g2a1c8221a82_0_215"/>
          <p:cNvSpPr txBox="1"/>
          <p:nvPr/>
        </p:nvSpPr>
        <p:spPr>
          <a:xfrm>
            <a:off x="1090450" y="6169746"/>
            <a:ext cx="6924300" cy="4092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8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Training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8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8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Product manufacturing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8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Office spending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8" lvl="1" marL="82041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Salaries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8" name="Google Shape;388;g2a1c8221a82_0_215"/>
          <p:cNvSpPr txBox="1"/>
          <p:nvPr/>
        </p:nvSpPr>
        <p:spPr>
          <a:xfrm>
            <a:off x="11480428" y="3700318"/>
            <a:ext cx="6111000" cy="3923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LEVERAGING THE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CAPITAL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89" name="Google Shape;389;g2a1c8221a82_0_215"/>
          <p:cNvSpPr/>
          <p:nvPr/>
        </p:nvSpPr>
        <p:spPr>
          <a:xfrm rot="-2931272">
            <a:off x="15427185" y="8072452"/>
            <a:ext cx="4556527" cy="4432259"/>
          </a:xfrm>
          <a:custGeom>
            <a:rect b="b" l="l" r="r" t="t"/>
            <a:pathLst>
              <a:path extrusionOk="0" h="4435448" w="4559806">
                <a:moveTo>
                  <a:pt x="0" y="0"/>
                </a:moveTo>
                <a:lnTo>
                  <a:pt x="4559806" y="0"/>
                </a:lnTo>
                <a:lnTo>
                  <a:pt x="4559806" y="4435448"/>
                </a:lnTo>
                <a:lnTo>
                  <a:pt x="0" y="4435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1c8221a82_0_225"/>
          <p:cNvSpPr/>
          <p:nvPr/>
        </p:nvSpPr>
        <p:spPr>
          <a:xfrm>
            <a:off x="0" y="496658"/>
            <a:ext cx="18288000" cy="1028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95" name="Google Shape;395;g2a1c8221a82_0_225"/>
          <p:cNvSpPr/>
          <p:nvPr/>
        </p:nvSpPr>
        <p:spPr>
          <a:xfrm>
            <a:off x="0" y="7410738"/>
            <a:ext cx="18288000" cy="2886499"/>
          </a:xfrm>
          <a:custGeom>
            <a:rect b="b" l="l" r="r" t="t"/>
            <a:pathLst>
              <a:path extrusionOk="0" h="1924333" w="12192000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396" name="Google Shape;396;g2a1c8221a82_0_225"/>
          <p:cNvGraphicFramePr/>
          <p:nvPr/>
        </p:nvGraphicFramePr>
        <p:xfrm>
          <a:off x="609600" y="14006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{7EEE6188-D007-4BA0-AACE-3EDF6FA96486}</a:tableStyleId>
              </a:tblPr>
              <a:tblGrid>
                <a:gridCol w="6724325"/>
                <a:gridCol w="14770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  <a:gridCol w="732600"/>
              </a:tblGrid>
              <a:tr h="8453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i="0" lang="en-US" sz="4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4400" u="none" cap="none" strike="noStrike"/>
                    </a:p>
                  </a:txBody>
                  <a:tcPr marT="96650" marB="96650" marR="96650" marL="96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2024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845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700"/>
                        <a:buFont typeface="Arial"/>
                        <a:buNone/>
                      </a:pPr>
                      <a:r>
                        <a:rPr b="1" i="0" lang="en-US" sz="2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7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Intellectual Property Protection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8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Production of Prototypes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V1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V2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V3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 hMerge="1"/>
                <a:tc hMerge="1"/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Prototype Testing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V1 &amp; V2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V3 &amp; V4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 hMerge="1"/>
                <a:tc hMerge="1"/>
                <a:tc hMerge="1"/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$500 K Seed Round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VC Round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Production Manufacturing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V1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V2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i="1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V3</a:t>
                      </a:r>
                      <a:endParaRPr b="1" i="1"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 hMerge="1"/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Marketing and Sales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</a:tr>
              <a:tr h="84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 Cash Flow</a:t>
                      </a:r>
                      <a:endParaRPr sz="32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14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i="1" lang="en-US" sz="3200" u="none" cap="none" strike="noStrike"/>
                        <a:t> </a:t>
                      </a:r>
                      <a:endParaRPr sz="1400" u="none" cap="none" strike="noStrike"/>
                    </a:p>
                  </a:txBody>
                  <a:tcPr marT="96650" marB="96650" marR="96650" marL="96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CCDC"/>
                    </a:solidFill>
                  </a:tcPr>
                </a:tc>
              </a:tr>
            </a:tbl>
          </a:graphicData>
        </a:graphic>
      </p:graphicFrame>
      <p:sp>
        <p:nvSpPr>
          <p:cNvPr id="397" name="Google Shape;397;g2a1c8221a82_0_225"/>
          <p:cNvSpPr txBox="1"/>
          <p:nvPr/>
        </p:nvSpPr>
        <p:spPr>
          <a:xfrm>
            <a:off x="261250" y="327296"/>
            <a:ext cx="18288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31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DEVELOPMENT MILESTONES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a1c49c227f_2_12"/>
          <p:cNvSpPr txBox="1"/>
          <p:nvPr/>
        </p:nvSpPr>
        <p:spPr>
          <a:xfrm>
            <a:off x="0" y="766670"/>
            <a:ext cx="18287999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FINANCIAL PROJECTIONS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403" name="Google Shape;403;g2a1c49c227f_2_12"/>
          <p:cNvGraphicFramePr/>
          <p:nvPr/>
        </p:nvGraphicFramePr>
        <p:xfrm>
          <a:off x="914400" y="21717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{99F8EA98-AEC1-4B6F-9722-93392ED3E55F}</a:tableStyleId>
              </a:tblPr>
              <a:tblGrid>
                <a:gridCol w="3436175"/>
                <a:gridCol w="2583275"/>
                <a:gridCol w="2583275"/>
                <a:gridCol w="2583275"/>
                <a:gridCol w="2789025"/>
                <a:gridCol w="2789025"/>
              </a:tblGrid>
              <a:tr h="85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lang="en-US" sz="4400" u="none" cap="none" strike="noStrike"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1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2024</a:t>
                      </a:r>
                      <a:endParaRPr sz="4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2025</a:t>
                      </a:r>
                      <a:endParaRPr sz="4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2026</a:t>
                      </a:r>
                      <a:endParaRPr sz="4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2027</a:t>
                      </a:r>
                      <a:endParaRPr sz="4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b="1" lang="en-US" sz="3600" u="none" cap="none" strike="noStrike">
                          <a:solidFill>
                            <a:srgbClr val="FFFFFF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2028</a:t>
                      </a:r>
                      <a:endParaRPr sz="44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>
                    <a:solidFill>
                      <a:srgbClr val="7F7F7F"/>
                    </a:solidFill>
                  </a:tcPr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REVENUE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</a:t>
                      </a: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757,490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1,899,257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4,276,598</a:t>
                      </a: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8,386,381</a:t>
                      </a: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TOTAL COGS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272,786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683,733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1,539,575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3,019,097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GROSS PROFIT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0</a:t>
                      </a: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484,954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1,215,525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2,737,023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5,367,284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OPERATIONS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575,768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766,231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$941,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498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$1,581,176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</a:t>
                      </a:r>
                      <a:r>
                        <a:rPr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2,495,566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0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 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  <a:tr h="721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NET PROFIT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($575,768)</a:t>
                      </a:r>
                      <a:endParaRPr sz="4000" u="none" cap="none" strike="noStrike">
                        <a:solidFill>
                          <a:srgbClr val="FF0000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($281,278)</a:t>
                      </a:r>
                      <a:endParaRPr sz="4000" u="none" cap="none" strike="noStrike">
                        <a:solidFill>
                          <a:srgbClr val="FF0000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$274,026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$1,155,846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$2,871,718</a:t>
                      </a:r>
                      <a:endParaRPr sz="40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86725" marB="86725" marR="173450" marL="173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/>
          <p:nvPr/>
        </p:nvSpPr>
        <p:spPr>
          <a:xfrm>
            <a:off x="9362360" y="0"/>
            <a:ext cx="8925640" cy="10287000"/>
          </a:xfrm>
          <a:custGeom>
            <a:rect b="b" l="l" r="r" t="t"/>
            <a:pathLst>
              <a:path extrusionOk="0" h="4459601" w="3869427">
                <a:moveTo>
                  <a:pt x="0" y="0"/>
                </a:moveTo>
                <a:lnTo>
                  <a:pt x="3869427" y="0"/>
                </a:lnTo>
                <a:lnTo>
                  <a:pt x="3869427" y="4459601"/>
                </a:lnTo>
                <a:lnTo>
                  <a:pt x="0" y="4459601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9613515" y="2894183"/>
            <a:ext cx="1077556" cy="959741"/>
          </a:xfrm>
          <a:custGeom>
            <a:rect b="b" l="l" r="r" t="t"/>
            <a:pathLst>
              <a:path extrusionOk="0" h="1012974" w="1278201">
                <a:moveTo>
                  <a:pt x="0" y="0"/>
                </a:moveTo>
                <a:lnTo>
                  <a:pt x="1278200" y="0"/>
                </a:lnTo>
                <a:lnTo>
                  <a:pt x="1278200" y="1012974"/>
                </a:lnTo>
                <a:lnTo>
                  <a:pt x="0" y="10129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0" name="Google Shape;410;p5"/>
          <p:cNvSpPr/>
          <p:nvPr/>
        </p:nvSpPr>
        <p:spPr>
          <a:xfrm>
            <a:off x="9639270" y="4302652"/>
            <a:ext cx="908893" cy="874190"/>
          </a:xfrm>
          <a:custGeom>
            <a:rect b="b" l="l" r="r" t="t"/>
            <a:pathLst>
              <a:path extrusionOk="0" h="1117064" w="1161408">
                <a:moveTo>
                  <a:pt x="0" y="0"/>
                </a:moveTo>
                <a:lnTo>
                  <a:pt x="1161408" y="0"/>
                </a:lnTo>
                <a:lnTo>
                  <a:pt x="1161408" y="1117064"/>
                </a:lnTo>
                <a:lnTo>
                  <a:pt x="0" y="1117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9785165" y="8709620"/>
            <a:ext cx="894928" cy="600217"/>
          </a:xfrm>
          <a:custGeom>
            <a:rect b="b" l="l" r="r" t="t"/>
            <a:pathLst>
              <a:path extrusionOk="0" h="990697" w="994313">
                <a:moveTo>
                  <a:pt x="0" y="0"/>
                </a:moveTo>
                <a:lnTo>
                  <a:pt x="994313" y="0"/>
                </a:lnTo>
                <a:lnTo>
                  <a:pt x="994313" y="990697"/>
                </a:lnTo>
                <a:lnTo>
                  <a:pt x="0" y="990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pSp>
        <p:nvGrpSpPr>
          <p:cNvPr id="412" name="Google Shape;412;p5"/>
          <p:cNvGrpSpPr/>
          <p:nvPr/>
        </p:nvGrpSpPr>
        <p:grpSpPr>
          <a:xfrm>
            <a:off x="760516" y="6775960"/>
            <a:ext cx="6989024" cy="2590681"/>
            <a:chOff x="0" y="-38100"/>
            <a:chExt cx="1840731" cy="682319"/>
          </a:xfrm>
        </p:grpSpPr>
        <p:sp>
          <p:nvSpPr>
            <p:cNvPr id="413" name="Google Shape;413;p5"/>
            <p:cNvSpPr/>
            <p:nvPr/>
          </p:nvSpPr>
          <p:spPr>
            <a:xfrm>
              <a:off x="0" y="0"/>
              <a:ext cx="1840731" cy="644219"/>
            </a:xfrm>
            <a:custGeom>
              <a:rect b="b" l="l" r="r" t="t"/>
              <a:pathLst>
                <a:path extrusionOk="0" h="644219" w="1840731">
                  <a:moveTo>
                    <a:pt x="56494" y="0"/>
                  </a:moveTo>
                  <a:lnTo>
                    <a:pt x="1784237" y="0"/>
                  </a:lnTo>
                  <a:cubicBezTo>
                    <a:pt x="1799220" y="0"/>
                    <a:pt x="1813589" y="5952"/>
                    <a:pt x="1824184" y="16547"/>
                  </a:cubicBezTo>
                  <a:cubicBezTo>
                    <a:pt x="1834779" y="27141"/>
                    <a:pt x="1840731" y="41511"/>
                    <a:pt x="1840731" y="56494"/>
                  </a:cubicBezTo>
                  <a:lnTo>
                    <a:pt x="1840731" y="587725"/>
                  </a:lnTo>
                  <a:cubicBezTo>
                    <a:pt x="1840731" y="602708"/>
                    <a:pt x="1834779" y="617078"/>
                    <a:pt x="1824184" y="627673"/>
                  </a:cubicBezTo>
                  <a:cubicBezTo>
                    <a:pt x="1813589" y="638267"/>
                    <a:pt x="1799220" y="644219"/>
                    <a:pt x="1784237" y="644219"/>
                  </a:cubicBezTo>
                  <a:lnTo>
                    <a:pt x="56494" y="644219"/>
                  </a:lnTo>
                  <a:cubicBezTo>
                    <a:pt x="41511" y="644219"/>
                    <a:pt x="27141" y="638267"/>
                    <a:pt x="16547" y="627673"/>
                  </a:cubicBezTo>
                  <a:cubicBezTo>
                    <a:pt x="5952" y="617078"/>
                    <a:pt x="0" y="602708"/>
                    <a:pt x="0" y="587725"/>
                  </a:cubicBezTo>
                  <a:lnTo>
                    <a:pt x="0" y="56494"/>
                  </a:lnTo>
                  <a:cubicBezTo>
                    <a:pt x="0" y="41511"/>
                    <a:pt x="5952" y="27141"/>
                    <a:pt x="16547" y="16547"/>
                  </a:cubicBezTo>
                  <a:cubicBezTo>
                    <a:pt x="27141" y="5952"/>
                    <a:pt x="41511" y="0"/>
                    <a:pt x="56494" y="0"/>
                  </a:cubicBezTo>
                  <a:close/>
                </a:path>
              </a:pathLst>
            </a:custGeom>
            <a:solidFill>
              <a:srgbClr val="FFFEF2">
                <a:alpha val="72156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  <p:sp>
          <p:nvSpPr>
            <p:cNvPr id="414" name="Google Shape;414;p5"/>
            <p:cNvSpPr txBox="1"/>
            <p:nvPr/>
          </p:nvSpPr>
          <p:spPr>
            <a:xfrm>
              <a:off x="0" y="-38100"/>
              <a:ext cx="1840731" cy="682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Palatino"/>
                <a:ea typeface="Palatino"/>
                <a:cs typeface="Palatino"/>
                <a:sym typeface="Palatino"/>
              </a:endParaRPr>
            </a:p>
          </p:txBody>
        </p:sp>
      </p:grpSp>
      <p:sp>
        <p:nvSpPr>
          <p:cNvPr id="415" name="Google Shape;415;p5"/>
          <p:cNvSpPr txBox="1"/>
          <p:nvPr/>
        </p:nvSpPr>
        <p:spPr>
          <a:xfrm>
            <a:off x="11317410" y="1117459"/>
            <a:ext cx="5833287" cy="101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USE OF FUNDS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6" name="Google Shape;416;p5"/>
          <p:cNvSpPr txBox="1"/>
          <p:nvPr/>
        </p:nvSpPr>
        <p:spPr>
          <a:xfrm>
            <a:off x="10821253" y="2964806"/>
            <a:ext cx="7310397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STIPEND &amp; OFFICE SPENDING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7" name="Google Shape;417;p5"/>
          <p:cNvSpPr txBox="1"/>
          <p:nvPr/>
        </p:nvSpPr>
        <p:spPr>
          <a:xfrm>
            <a:off x="10821253" y="4211234"/>
            <a:ext cx="7153564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PRODUCT MANAGEMENT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8" name="Google Shape;418;p5"/>
          <p:cNvSpPr txBox="1"/>
          <p:nvPr/>
        </p:nvSpPr>
        <p:spPr>
          <a:xfrm>
            <a:off x="10413132" y="5053697"/>
            <a:ext cx="7593486" cy="318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Manufacturing</a:t>
            </a:r>
            <a:endParaRPr b="0" i="0" sz="12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Prototype Production &amp; Testing</a:t>
            </a:r>
            <a:endParaRPr b="0" i="0" sz="12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Hardware &amp; Software Development</a:t>
            </a:r>
            <a:endParaRPr b="0" i="0" sz="12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19" name="Google Shape;419;p5"/>
          <p:cNvSpPr txBox="1"/>
          <p:nvPr/>
        </p:nvSpPr>
        <p:spPr>
          <a:xfrm>
            <a:off x="10829695" y="8651323"/>
            <a:ext cx="5895000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MARKETING &amp; SALES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0" name="Google Shape;420;p5"/>
          <p:cNvSpPr txBox="1"/>
          <p:nvPr/>
        </p:nvSpPr>
        <p:spPr>
          <a:xfrm>
            <a:off x="760516" y="1148081"/>
            <a:ext cx="7667593" cy="101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CURRENT FUNDING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1" name="Google Shape;421;p5"/>
          <p:cNvSpPr txBox="1"/>
          <p:nvPr/>
        </p:nvSpPr>
        <p:spPr>
          <a:xfrm>
            <a:off x="791042" y="2438401"/>
            <a:ext cx="5894872" cy="8184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NIH : $550,000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2" name="Google Shape;422;p5"/>
          <p:cNvSpPr txBox="1"/>
          <p:nvPr/>
        </p:nvSpPr>
        <p:spPr>
          <a:xfrm>
            <a:off x="402363" y="3701479"/>
            <a:ext cx="8453729" cy="101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ADDITIONAL FUNDING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3" name="Google Shape;423;p5"/>
          <p:cNvSpPr txBox="1"/>
          <p:nvPr/>
        </p:nvSpPr>
        <p:spPr>
          <a:xfrm>
            <a:off x="791042" y="5017056"/>
            <a:ext cx="5894872" cy="1636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Seed Round*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Series A, B and C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24" name="Google Shape;424;p5"/>
          <p:cNvSpPr txBox="1"/>
          <p:nvPr/>
        </p:nvSpPr>
        <p:spPr>
          <a:xfrm>
            <a:off x="1120319" y="7029545"/>
            <a:ext cx="6303600" cy="168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r>
              <a:rPr b="0" i="0" lang="en-US" sz="38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*Offering 30% Equity  </a:t>
            </a:r>
            <a:endParaRPr b="0" i="0" sz="3899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None/>
            </a:pPr>
            <a:r>
              <a:rPr b="0" i="0" lang="en-US" sz="38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for </a:t>
            </a:r>
            <a:r>
              <a:rPr b="1" i="0" lang="en-US" sz="38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$1,000,000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1c49c227f_2_92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Valuation / Investor Return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30" name="Google Shape;430;g2a1c49c227f_2_92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31" name="Google Shape;431;g2a1c49c227f_2_92"/>
          <p:cNvSpPr txBox="1"/>
          <p:nvPr/>
        </p:nvSpPr>
        <p:spPr>
          <a:xfrm>
            <a:off x="686850" y="1874700"/>
            <a:ext cx="16914300" cy="8914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1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Selling 30% equity for $1,000,000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Year 5 Net Income: $2.87M * 8x multiple = $22.97M Valuation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30% equity stake valued at $6.89M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Represents a 5.9x equity multiple and 47% IRR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rPr b="1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EXIT STRATEGY: </a:t>
            </a: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IPO or Acquisition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"/>
          <p:cNvSpPr txBox="1"/>
          <p:nvPr/>
        </p:nvSpPr>
        <p:spPr>
          <a:xfrm>
            <a:off x="0" y="709444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POTENTIAL ACQUIRERS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37" name="Google Shape;437;p7"/>
          <p:cNvSpPr txBox="1"/>
          <p:nvPr/>
        </p:nvSpPr>
        <p:spPr>
          <a:xfrm>
            <a:off x="794971" y="2772410"/>
            <a:ext cx="8577629" cy="74067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ElliQ</a:t>
            </a:r>
            <a:endParaRPr b="1" i="0" sz="36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30235" lvl="1" marL="1060469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Founded 2016, $83 Million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30235" lvl="1" marL="1060469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Test 800+ robots in New York City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Temi</a:t>
            </a:r>
            <a:endParaRPr b="1" i="0" sz="36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30235" lvl="1" marL="1060469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Founded 2015, $105 Million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30235" lvl="1" marL="1060469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Products in the market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30235" lvl="1" marL="1060469" marR="0" rtl="0" algn="l">
              <a:lnSpc>
                <a:spcPct val="191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Elderly care field</a:t>
            </a:r>
            <a:endParaRPr b="0" i="0" sz="4911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438" name="Google Shape;4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8043" y="2633684"/>
            <a:ext cx="4501381" cy="303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0800" y="3619500"/>
            <a:ext cx="3771900" cy="596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9601200" y="2"/>
            <a:ext cx="8928703" cy="10290529"/>
          </a:xfrm>
          <a:custGeom>
            <a:rect b="b" l="l" r="r" t="t"/>
            <a:pathLst>
              <a:path extrusionOk="0" h="4459601" w="3869427">
                <a:moveTo>
                  <a:pt x="0" y="0"/>
                </a:moveTo>
                <a:lnTo>
                  <a:pt x="3869427" y="0"/>
                </a:lnTo>
                <a:lnTo>
                  <a:pt x="3869427" y="4459601"/>
                </a:lnTo>
                <a:lnTo>
                  <a:pt x="0" y="4459601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45" name="Google Shape;445;p8"/>
          <p:cNvSpPr/>
          <p:nvPr/>
        </p:nvSpPr>
        <p:spPr>
          <a:xfrm rot="-2932786">
            <a:off x="16493541" y="8781856"/>
            <a:ext cx="4559806" cy="4435448"/>
          </a:xfrm>
          <a:custGeom>
            <a:rect b="b" l="l" r="r" t="t"/>
            <a:pathLst>
              <a:path extrusionOk="0" h="4435448" w="4559806">
                <a:moveTo>
                  <a:pt x="0" y="0"/>
                </a:moveTo>
                <a:lnTo>
                  <a:pt x="4559806" y="0"/>
                </a:lnTo>
                <a:lnTo>
                  <a:pt x="4559806" y="4435448"/>
                </a:lnTo>
                <a:lnTo>
                  <a:pt x="0" y="4435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46" name="Google Shape;446;p8"/>
          <p:cNvSpPr txBox="1"/>
          <p:nvPr/>
        </p:nvSpPr>
        <p:spPr>
          <a:xfrm>
            <a:off x="10133301" y="823256"/>
            <a:ext cx="8396601" cy="101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ACCOMPLISHMENTS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47" name="Google Shape;447;p8"/>
          <p:cNvSpPr txBox="1"/>
          <p:nvPr/>
        </p:nvSpPr>
        <p:spPr>
          <a:xfrm>
            <a:off x="285700" y="823250"/>
            <a:ext cx="9315499" cy="1019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TIME AND MONEY SPENT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48" name="Google Shape;448;p8"/>
          <p:cNvSpPr txBox="1"/>
          <p:nvPr/>
        </p:nvSpPr>
        <p:spPr>
          <a:xfrm>
            <a:off x="10133300" y="1897760"/>
            <a:ext cx="8572500" cy="6808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Development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Built the prototype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Tested the robot among 100 users</a:t>
            </a:r>
            <a:endParaRPr b="0" i="0" sz="44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Patents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3" lvl="1" marL="950145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File the disclose of the Intellectual Property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49" name="Google Shape;449;p8"/>
          <p:cNvSpPr txBox="1"/>
          <p:nvPr/>
        </p:nvSpPr>
        <p:spPr>
          <a:xfrm>
            <a:off x="482775" y="2142000"/>
            <a:ext cx="6989700" cy="284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5072" lvl="1" marL="950144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7 years</a:t>
            </a:r>
            <a:endParaRPr b="0" i="0" sz="44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$800,000 NSF fundings </a:t>
            </a:r>
            <a:endParaRPr b="0" i="0" sz="44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6 PhDs</a:t>
            </a:r>
            <a:endParaRPr b="0" i="0" sz="44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9"/>
          <p:cNvSpPr/>
          <p:nvPr/>
        </p:nvSpPr>
        <p:spPr>
          <a:xfrm rot="-2932786">
            <a:off x="16008097" y="8634113"/>
            <a:ext cx="4559806" cy="4435448"/>
          </a:xfrm>
          <a:custGeom>
            <a:rect b="b" l="l" r="r" t="t"/>
            <a:pathLst>
              <a:path extrusionOk="0" h="4435448" w="4559806">
                <a:moveTo>
                  <a:pt x="0" y="0"/>
                </a:moveTo>
                <a:lnTo>
                  <a:pt x="4559806" y="0"/>
                </a:lnTo>
                <a:lnTo>
                  <a:pt x="4559806" y="4435448"/>
                </a:lnTo>
                <a:lnTo>
                  <a:pt x="0" y="4435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5" name="Google Shape;455;p9"/>
          <p:cNvSpPr/>
          <p:nvPr/>
        </p:nvSpPr>
        <p:spPr>
          <a:xfrm rot="-2932786">
            <a:off x="-1754678" y="-2217724"/>
            <a:ext cx="4559806" cy="4435448"/>
          </a:xfrm>
          <a:custGeom>
            <a:rect b="b" l="l" r="r" t="t"/>
            <a:pathLst>
              <a:path extrusionOk="0" h="4435448" w="4559806">
                <a:moveTo>
                  <a:pt x="0" y="0"/>
                </a:moveTo>
                <a:lnTo>
                  <a:pt x="4559806" y="0"/>
                </a:lnTo>
                <a:lnTo>
                  <a:pt x="4559806" y="4435448"/>
                </a:lnTo>
                <a:lnTo>
                  <a:pt x="0" y="4435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1489402" y="3759916"/>
            <a:ext cx="2983470" cy="2767169"/>
          </a:xfrm>
          <a:custGeom>
            <a:rect b="b" l="l" r="r" t="t"/>
            <a:pathLst>
              <a:path extrusionOk="0" h="2767169" w="2983470">
                <a:moveTo>
                  <a:pt x="0" y="0"/>
                </a:moveTo>
                <a:lnTo>
                  <a:pt x="2983470" y="0"/>
                </a:lnTo>
                <a:lnTo>
                  <a:pt x="2983470" y="2767168"/>
                </a:lnTo>
                <a:lnTo>
                  <a:pt x="0" y="27671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7857573" y="3731735"/>
            <a:ext cx="2572853" cy="2483973"/>
          </a:xfrm>
          <a:custGeom>
            <a:rect b="b" l="l" r="r" t="t"/>
            <a:pathLst>
              <a:path extrusionOk="0" h="2483973" w="2572853">
                <a:moveTo>
                  <a:pt x="0" y="0"/>
                </a:moveTo>
                <a:lnTo>
                  <a:pt x="2572854" y="0"/>
                </a:lnTo>
                <a:lnTo>
                  <a:pt x="2572854" y="2483973"/>
                </a:lnTo>
                <a:lnTo>
                  <a:pt x="0" y="2483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13202330" y="3654270"/>
            <a:ext cx="3447498" cy="2638903"/>
          </a:xfrm>
          <a:custGeom>
            <a:rect b="b" l="l" r="r" t="t"/>
            <a:pathLst>
              <a:path extrusionOk="0" h="2638903" w="3447498">
                <a:moveTo>
                  <a:pt x="0" y="0"/>
                </a:moveTo>
                <a:lnTo>
                  <a:pt x="3447499" y="0"/>
                </a:lnTo>
                <a:lnTo>
                  <a:pt x="3447499" y="2638903"/>
                </a:lnTo>
                <a:lnTo>
                  <a:pt x="0" y="2638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59" name="Google Shape;459;p9"/>
          <p:cNvSpPr txBox="1"/>
          <p:nvPr/>
        </p:nvSpPr>
        <p:spPr>
          <a:xfrm>
            <a:off x="3493041" y="851119"/>
            <a:ext cx="11669087" cy="1573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80"/>
              <a:buFont typeface="Arial"/>
              <a:buNone/>
            </a:pPr>
            <a:r>
              <a:rPr b="1" i="0" lang="en-US" sz="818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RISK ASSESSMENT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60" name="Google Shape;460;p9"/>
          <p:cNvSpPr txBox="1"/>
          <p:nvPr/>
        </p:nvSpPr>
        <p:spPr>
          <a:xfrm>
            <a:off x="1028700" y="7147206"/>
            <a:ext cx="5333129" cy="904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COMPETITION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61" name="Google Shape;461;p9"/>
          <p:cNvSpPr txBox="1"/>
          <p:nvPr/>
        </p:nvSpPr>
        <p:spPr>
          <a:xfrm>
            <a:off x="6713614" y="7070769"/>
            <a:ext cx="5664361" cy="904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ADOPTION RATE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62" name="Google Shape;462;p9"/>
          <p:cNvSpPr txBox="1"/>
          <p:nvPr/>
        </p:nvSpPr>
        <p:spPr>
          <a:xfrm>
            <a:off x="12662263" y="7070769"/>
            <a:ext cx="5333129" cy="9040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KEY CUSTOMERS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"/>
          <p:cNvSpPr/>
          <p:nvPr/>
        </p:nvSpPr>
        <p:spPr>
          <a:xfrm>
            <a:off x="9584519" y="0"/>
            <a:ext cx="8925640" cy="10287000"/>
          </a:xfrm>
          <a:custGeom>
            <a:rect b="b" l="l" r="r" t="t"/>
            <a:pathLst>
              <a:path extrusionOk="0" h="4459601" w="3869427">
                <a:moveTo>
                  <a:pt x="0" y="0"/>
                </a:moveTo>
                <a:lnTo>
                  <a:pt x="3869427" y="0"/>
                </a:lnTo>
                <a:lnTo>
                  <a:pt x="3869427" y="4459601"/>
                </a:lnTo>
                <a:lnTo>
                  <a:pt x="0" y="4459601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68" name="Google Shape;468;p10"/>
          <p:cNvSpPr/>
          <p:nvPr/>
        </p:nvSpPr>
        <p:spPr>
          <a:xfrm rot="-2931272">
            <a:off x="16722265" y="7925382"/>
            <a:ext cx="4556527" cy="4432259"/>
          </a:xfrm>
          <a:custGeom>
            <a:rect b="b" l="l" r="r" t="t"/>
            <a:pathLst>
              <a:path extrusionOk="0" h="4435448" w="4559806">
                <a:moveTo>
                  <a:pt x="0" y="0"/>
                </a:moveTo>
                <a:lnTo>
                  <a:pt x="4559806" y="0"/>
                </a:lnTo>
                <a:lnTo>
                  <a:pt x="4559806" y="4435448"/>
                </a:lnTo>
                <a:lnTo>
                  <a:pt x="0" y="44354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69" name="Google Shape;469;p10"/>
          <p:cNvSpPr txBox="1"/>
          <p:nvPr/>
        </p:nvSpPr>
        <p:spPr>
          <a:xfrm>
            <a:off x="11082052" y="3603495"/>
            <a:ext cx="5930574" cy="3794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80"/>
              <a:buFont typeface="Arial"/>
              <a:buNone/>
            </a:pPr>
            <a:r>
              <a:rPr b="1" i="0" lang="en-US" sz="658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MITIGATION STRATEGIES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ctr">
              <a:lnSpc>
                <a:spcPct val="1523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(Our ABCD!)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70" name="Google Shape;470;p10"/>
          <p:cNvSpPr txBox="1"/>
          <p:nvPr/>
        </p:nvSpPr>
        <p:spPr>
          <a:xfrm>
            <a:off x="858065" y="905528"/>
            <a:ext cx="7865400" cy="9545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07362" lvl="1" marL="1014724" marR="0" rtl="0" algn="l">
              <a:lnSpc>
                <a:spcPct val="165013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699"/>
              <a:buFont typeface="Arial"/>
              <a:buChar char="•"/>
            </a:pPr>
            <a:r>
              <a:rPr b="1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</a:t>
            </a:r>
            <a:r>
              <a:rPr b="0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ggressive marketing campaigns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07362" lvl="1" marL="1014724" marR="0" rtl="0" algn="l">
              <a:lnSpc>
                <a:spcPct val="165013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699"/>
              <a:buFont typeface="Arial"/>
              <a:buChar char="•"/>
            </a:pPr>
            <a:r>
              <a:rPr b="1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b="0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uild strong brand presence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07362" lvl="1" marL="1014724" marR="0" rtl="0" algn="l">
              <a:lnSpc>
                <a:spcPct val="165013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699"/>
              <a:buFont typeface="Arial"/>
              <a:buChar char="•"/>
            </a:pPr>
            <a:r>
              <a:rPr b="1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</a:t>
            </a:r>
            <a:r>
              <a:rPr b="0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ollaborate with healthcare professionals 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507362" lvl="1" marL="1014724" marR="0" rtl="0" algn="l">
              <a:lnSpc>
                <a:spcPct val="165013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699"/>
              <a:buFont typeface="Arial"/>
              <a:buChar char="•"/>
            </a:pPr>
            <a:r>
              <a:rPr b="1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</a:t>
            </a:r>
            <a:r>
              <a:rPr b="0" i="0" lang="en-US" sz="46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iversify the customer base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"/>
          <p:cNvSpPr/>
          <p:nvPr/>
        </p:nvSpPr>
        <p:spPr>
          <a:xfrm>
            <a:off x="-113850" y="-270511"/>
            <a:ext cx="18515703" cy="10525384"/>
          </a:xfrm>
          <a:custGeom>
            <a:rect b="b" l="l" r="r" t="t"/>
            <a:pathLst>
              <a:path extrusionOk="0" h="4561380" w="8024140">
                <a:moveTo>
                  <a:pt x="0" y="0"/>
                </a:moveTo>
                <a:lnTo>
                  <a:pt x="8024140" y="0"/>
                </a:lnTo>
                <a:lnTo>
                  <a:pt x="8024140" y="4561380"/>
                </a:lnTo>
                <a:lnTo>
                  <a:pt x="0" y="4561380"/>
                </a:lnTo>
                <a:close/>
              </a:path>
            </a:pathLst>
          </a:custGeom>
          <a:solidFill>
            <a:srgbClr val="F3F0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8686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E48312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76" name="Google Shape;476;p11"/>
          <p:cNvSpPr txBox="1"/>
          <p:nvPr/>
        </p:nvSpPr>
        <p:spPr>
          <a:xfrm>
            <a:off x="7352975" y="293125"/>
            <a:ext cx="10515600" cy="10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Highlights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just">
              <a:lnSpc>
                <a:spcPct val="171138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Enables a safer/healthier life for older adults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just">
              <a:lnSpc>
                <a:spcPct val="171138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Improves caregivers working efficiency</a:t>
            </a:r>
            <a:endParaRPr b="0" i="0" sz="36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just">
              <a:lnSpc>
                <a:spcPct val="171138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Proxima Nova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Up to $50,000 in annual labor cost savings </a:t>
            </a:r>
            <a:endParaRPr b="0" i="0" sz="36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Massive Potential in the Aging Population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just">
              <a:lnSpc>
                <a:spcPct val="171138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55.8M 65+, growing to 80M by 2040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just">
              <a:lnSpc>
                <a:spcPct val="171138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60+ cohort will make up 22% of the population by 2050, nearly doubling from 12% currently</a:t>
            </a:r>
            <a:endParaRPr b="1" i="0" sz="4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68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The roadmap is in place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75072" lvl="1" marL="950144" marR="0" rtl="0" algn="l">
              <a:lnSpc>
                <a:spcPct val="154025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Sell, grow, retain, and exit</a:t>
            </a:r>
            <a:endParaRPr b="1" i="0" sz="4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77" name="Google Shape;477;p11"/>
          <p:cNvSpPr/>
          <p:nvPr/>
        </p:nvSpPr>
        <p:spPr>
          <a:xfrm>
            <a:off x="-257478" y="-270500"/>
            <a:ext cx="6781799" cy="10827999"/>
          </a:xfrm>
          <a:custGeom>
            <a:rect b="b" l="l" r="r" t="t"/>
            <a:pathLst>
              <a:path extrusionOk="0" h="4561380" w="8024140">
                <a:moveTo>
                  <a:pt x="0" y="0"/>
                </a:moveTo>
                <a:lnTo>
                  <a:pt x="8024140" y="0"/>
                </a:lnTo>
                <a:lnTo>
                  <a:pt x="8024140" y="4561380"/>
                </a:lnTo>
                <a:lnTo>
                  <a:pt x="0" y="4561380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78" name="Google Shape;478;p11"/>
          <p:cNvSpPr txBox="1"/>
          <p:nvPr/>
        </p:nvSpPr>
        <p:spPr>
          <a:xfrm>
            <a:off x="23660" y="4114588"/>
            <a:ext cx="6219521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1c9df5937_0_119"/>
          <p:cNvSpPr txBox="1"/>
          <p:nvPr/>
        </p:nvSpPr>
        <p:spPr>
          <a:xfrm>
            <a:off x="5171413" y="1522560"/>
            <a:ext cx="8635144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BUSINESS THESIS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3" name="Google Shape;193;g2a1c9df5937_0_119"/>
          <p:cNvSpPr txBox="1"/>
          <p:nvPr/>
        </p:nvSpPr>
        <p:spPr>
          <a:xfrm>
            <a:off x="2302935" y="3582156"/>
            <a:ext cx="14372100" cy="3836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2"/>
              <a:buFont typeface="Arial"/>
              <a:buNone/>
            </a:pP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The </a:t>
            </a:r>
            <a:r>
              <a:rPr b="1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IntelliRobot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team is in the process of creating a smart </a:t>
            </a:r>
            <a:r>
              <a:rPr b="1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Elderly Care Companion Robot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designed to </a:t>
            </a:r>
            <a:r>
              <a:rPr b="1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enhance communication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between older adults and their caregivers, promoting a </a:t>
            </a:r>
            <a:r>
              <a:rPr b="1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safer and healthier lifestyle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4" name="Google Shape;194;g2a1c9df5937_0_119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95" name="Google Shape;195;g2a1c9df5937_0_119"/>
          <p:cNvSpPr/>
          <p:nvPr/>
        </p:nvSpPr>
        <p:spPr>
          <a:xfrm rot="5400000">
            <a:off x="15336184" y="7559290"/>
            <a:ext cx="5134853" cy="4938795"/>
          </a:xfrm>
          <a:custGeom>
            <a:rect b="b" l="l" r="r" t="t"/>
            <a:pathLst>
              <a:path extrusionOk="0" h="4938795" w="5134853">
                <a:moveTo>
                  <a:pt x="0" y="0"/>
                </a:moveTo>
                <a:lnTo>
                  <a:pt x="5134854" y="0"/>
                </a:lnTo>
                <a:lnTo>
                  <a:pt x="5134854" y="4938795"/>
                </a:lnTo>
                <a:lnTo>
                  <a:pt x="0" y="4938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"/>
          <p:cNvSpPr/>
          <p:nvPr/>
        </p:nvSpPr>
        <p:spPr>
          <a:xfrm>
            <a:off x="0" y="-117387"/>
            <a:ext cx="18509352" cy="10521774"/>
          </a:xfrm>
          <a:custGeom>
            <a:rect b="b" l="l" r="r" t="t"/>
            <a:pathLst>
              <a:path extrusionOk="0" h="4561380" w="8024140">
                <a:moveTo>
                  <a:pt x="0" y="0"/>
                </a:moveTo>
                <a:lnTo>
                  <a:pt x="8024140" y="0"/>
                </a:lnTo>
                <a:lnTo>
                  <a:pt x="8024140" y="4561380"/>
                </a:lnTo>
                <a:lnTo>
                  <a:pt x="0" y="4561380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84" name="Google Shape;484;p13"/>
          <p:cNvSpPr/>
          <p:nvPr/>
        </p:nvSpPr>
        <p:spPr>
          <a:xfrm rot="-8100000">
            <a:off x="15005292" y="7962755"/>
            <a:ext cx="4717900" cy="5118038"/>
          </a:xfrm>
          <a:custGeom>
            <a:rect b="b" l="l" r="r" t="t"/>
            <a:pathLst>
              <a:path extrusionOk="0" h="5118038" w="4717900">
                <a:moveTo>
                  <a:pt x="0" y="0"/>
                </a:moveTo>
                <a:lnTo>
                  <a:pt x="4717900" y="0"/>
                </a:lnTo>
                <a:lnTo>
                  <a:pt x="4717900" y="5118038"/>
                </a:lnTo>
                <a:lnTo>
                  <a:pt x="0" y="51180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485" name="Google Shape;485;p13"/>
          <p:cNvSpPr txBox="1"/>
          <p:nvPr/>
        </p:nvSpPr>
        <p:spPr>
          <a:xfrm>
            <a:off x="6193123" y="4508711"/>
            <a:ext cx="6123105" cy="1269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1ca55db8e_1_26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1" name="Google Shape;201;g2a1ca55db8e_1_26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02" name="Google Shape;202;g2a1ca55db8e_1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375" y="2790279"/>
            <a:ext cx="10591800" cy="58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a1ca55db8e_1_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3450" y="9467079"/>
            <a:ext cx="9753600" cy="70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a1ca55db8e_1_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41288" y="4527625"/>
            <a:ext cx="7214025" cy="189934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a1ca55db8e_1_26"/>
          <p:cNvSpPr txBox="1"/>
          <p:nvPr/>
        </p:nvSpPr>
        <p:spPr>
          <a:xfrm>
            <a:off x="10874938" y="3585925"/>
            <a:ext cx="7346700" cy="8925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Elderly population in the world</a:t>
            </a:r>
            <a:endParaRPr b="0" i="0" sz="40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06" name="Google Shape;206;g2a1ca55db8e_1_26"/>
          <p:cNvSpPr/>
          <p:nvPr/>
        </p:nvSpPr>
        <p:spPr>
          <a:xfrm rot="5400000">
            <a:off x="15336184" y="7559290"/>
            <a:ext cx="5134853" cy="4938795"/>
          </a:xfrm>
          <a:custGeom>
            <a:rect b="b" l="l" r="r" t="t"/>
            <a:pathLst>
              <a:path extrusionOk="0" h="4938795" w="5134853">
                <a:moveTo>
                  <a:pt x="0" y="0"/>
                </a:moveTo>
                <a:lnTo>
                  <a:pt x="5134854" y="0"/>
                </a:lnTo>
                <a:lnTo>
                  <a:pt x="5134854" y="4938795"/>
                </a:lnTo>
                <a:lnTo>
                  <a:pt x="0" y="4938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1ca55db8e_1_44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Cost for Elderly Care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2" name="Google Shape;212;g2a1ca55db8e_1_44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3" name="Google Shape;213;g2a1ca55db8e_1_44"/>
          <p:cNvSpPr txBox="1"/>
          <p:nvPr/>
        </p:nvSpPr>
        <p:spPr>
          <a:xfrm>
            <a:off x="723500" y="2591125"/>
            <a:ext cx="16914300" cy="3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2"/>
              <a:buFont typeface="Arial"/>
              <a:buNone/>
            </a:pPr>
            <a:r>
              <a:t/>
            </a:r>
            <a:endParaRPr b="1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Average monthly costs of nursing home care -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0" lang="en-US" sz="4452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$7,000 </a:t>
            </a:r>
            <a:endParaRPr b="1" i="0" sz="4452" u="none" cap="none" strike="noStrike">
              <a:solidFill>
                <a:srgbClr val="156669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Average monthly assisted living cost -</a:t>
            </a:r>
            <a:r>
              <a:rPr b="0" i="0" lang="en-US" sz="44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i="0" lang="en-US" sz="4452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$4,700</a:t>
            </a:r>
            <a:endParaRPr b="1" i="0" sz="4452" u="none" cap="none" strike="noStrike">
              <a:solidFill>
                <a:srgbClr val="156669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Average monthly full time caregiver salary - </a:t>
            </a:r>
            <a:r>
              <a:rPr b="1" i="0" lang="en-US" sz="4452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$4,500</a:t>
            </a:r>
            <a:endParaRPr b="1" i="0" sz="4452" u="none" cap="none" strike="noStrike">
              <a:solidFill>
                <a:srgbClr val="156669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1ca55db8e_1_13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Existing Problems in Elderly Care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19" name="Google Shape;219;g2a1ca55db8e_1_13"/>
          <p:cNvSpPr/>
          <p:nvPr/>
        </p:nvSpPr>
        <p:spPr>
          <a:xfrm rot="7996595">
            <a:off x="-2063749" y="-2358985"/>
            <a:ext cx="4853609" cy="4721238"/>
          </a:xfrm>
          <a:custGeom>
            <a:rect b="b" l="l" r="r" t="t"/>
            <a:pathLst>
              <a:path extrusionOk="0" h="4724827" w="4857299">
                <a:moveTo>
                  <a:pt x="0" y="0"/>
                </a:moveTo>
                <a:lnTo>
                  <a:pt x="4857299" y="0"/>
                </a:lnTo>
                <a:lnTo>
                  <a:pt x="4857299" y="4724828"/>
                </a:lnTo>
                <a:lnTo>
                  <a:pt x="0" y="4724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0" name="Google Shape;220;g2a1ca55db8e_1_13"/>
          <p:cNvSpPr txBox="1"/>
          <p:nvPr/>
        </p:nvSpPr>
        <p:spPr>
          <a:xfrm>
            <a:off x="742161" y="2348532"/>
            <a:ext cx="7435200" cy="80415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1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Older adults</a:t>
            </a:r>
            <a:endParaRPr b="1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Forget to take medicine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Fall down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1" marL="9144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○"/>
            </a:pPr>
            <a:r>
              <a:rPr b="1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Caregivers</a:t>
            </a:r>
            <a:endParaRPr b="1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Visit frequently in person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Cannot provide timely assistant (Night time)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…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1" name="Google Shape;221;g2a1ca55db8e_1_13"/>
          <p:cNvSpPr txBox="1"/>
          <p:nvPr/>
        </p:nvSpPr>
        <p:spPr>
          <a:xfrm>
            <a:off x="9794475" y="3576475"/>
            <a:ext cx="8355600" cy="1774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Reduce benefits of treatments</a:t>
            </a:r>
            <a:endParaRPr b="0" i="0" sz="24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Threaten life safety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2" name="Google Shape;222;g2a1ca55db8e_1_13"/>
          <p:cNvSpPr/>
          <p:nvPr/>
        </p:nvSpPr>
        <p:spPr>
          <a:xfrm>
            <a:off x="8651300" y="3983625"/>
            <a:ext cx="1753800" cy="7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3" name="Google Shape;223;g2a1ca55db8e_1_13"/>
          <p:cNvSpPr/>
          <p:nvPr/>
        </p:nvSpPr>
        <p:spPr>
          <a:xfrm>
            <a:off x="8651300" y="7565025"/>
            <a:ext cx="1753800" cy="7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24" name="Google Shape;224;g2a1ca55db8e_1_13"/>
          <p:cNvSpPr txBox="1"/>
          <p:nvPr/>
        </p:nvSpPr>
        <p:spPr>
          <a:xfrm>
            <a:off x="9932400" y="7079025"/>
            <a:ext cx="8355600" cy="1774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5902" lvl="2" marL="1371600" marR="0" rtl="0" algn="just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 lot of workload</a:t>
            </a:r>
            <a:endParaRPr b="0" i="0" sz="24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48590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7378"/>
              </a:buClr>
              <a:buSzPts val="4052"/>
              <a:buFont typeface="Proxima Nova"/>
              <a:buChar char="■"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Low work efficiency </a:t>
            </a:r>
            <a:endParaRPr b="0" i="0" sz="4052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/>
          <p:nvPr/>
        </p:nvSpPr>
        <p:spPr>
          <a:xfrm>
            <a:off x="-249925" y="-232500"/>
            <a:ext cx="12343890" cy="10679442"/>
          </a:xfrm>
          <a:custGeom>
            <a:rect b="b" l="l" r="r" t="t"/>
            <a:pathLst>
              <a:path extrusionOk="0" h="4628144" w="4636203">
                <a:moveTo>
                  <a:pt x="0" y="0"/>
                </a:moveTo>
                <a:lnTo>
                  <a:pt x="4636203" y="0"/>
                </a:lnTo>
                <a:lnTo>
                  <a:pt x="4636203" y="4628144"/>
                </a:lnTo>
                <a:lnTo>
                  <a:pt x="0" y="4628144"/>
                </a:lnTo>
                <a:close/>
              </a:path>
            </a:pathLst>
          </a:custGeom>
          <a:solidFill>
            <a:srgbClr val="CAE7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0" name="Google Shape;230;p2"/>
          <p:cNvSpPr txBox="1"/>
          <p:nvPr/>
        </p:nvSpPr>
        <p:spPr>
          <a:xfrm>
            <a:off x="12408819" y="725053"/>
            <a:ext cx="54180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48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OUR SOLUTION!</a:t>
            </a:r>
            <a:endParaRPr b="0" i="0" sz="105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31" name="Google Shape;2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7130" y="2004963"/>
            <a:ext cx="1194257" cy="275123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"/>
          <p:cNvSpPr txBox="1"/>
          <p:nvPr/>
        </p:nvSpPr>
        <p:spPr>
          <a:xfrm>
            <a:off x="13763407" y="6118664"/>
            <a:ext cx="4063481" cy="676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AI algorithm </a:t>
            </a:r>
            <a:endParaRPr b="0" i="0" sz="3799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33" name="Google Shape;233;p2"/>
          <p:cNvSpPr txBox="1"/>
          <p:nvPr/>
        </p:nvSpPr>
        <p:spPr>
          <a:xfrm>
            <a:off x="13157058" y="7992286"/>
            <a:ext cx="45774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Health Care Platform 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"/>
          <p:cNvSpPr/>
          <p:nvPr/>
        </p:nvSpPr>
        <p:spPr>
          <a:xfrm>
            <a:off x="14768537" y="5017184"/>
            <a:ext cx="1071441" cy="96175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5B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"/>
          <p:cNvSpPr/>
          <p:nvPr/>
        </p:nvSpPr>
        <p:spPr>
          <a:xfrm>
            <a:off x="14829946" y="6935374"/>
            <a:ext cx="1071441" cy="961750"/>
          </a:xfrm>
          <a:prstGeom prst="mathPlus">
            <a:avLst>
              <a:gd fmla="val 23520" name="adj1"/>
            </a:avLst>
          </a:prstGeom>
          <a:solidFill>
            <a:srgbClr val="92D050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E5B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36576" y="978481"/>
            <a:ext cx="12168610" cy="8833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Messaging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Voice based messaging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Social networking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Photo taking and sharing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Daily life management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Scheduler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Medication reminder 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ADL reminder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Companionship: music, joke, checking general well-being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Health monitoring and emergency response 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Coughing</a:t>
            </a:r>
            <a:endParaRPr b="0" i="0" sz="3200" u="none" cap="none" strike="noStrike">
              <a:solidFill>
                <a:srgbClr val="1C7378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Fall detection 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Pain level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Distress 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Vital signs</a:t>
            </a:r>
            <a:endParaRPr/>
          </a:p>
          <a:p>
            <a:pPr indent="-342900" lvl="2" marL="1257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Teleconferencing with caregiver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Privacy protection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1c9df5937_0_22"/>
          <p:cNvSpPr txBox="1"/>
          <p:nvPr/>
        </p:nvSpPr>
        <p:spPr>
          <a:xfrm>
            <a:off x="-3" y="953525"/>
            <a:ext cx="182880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BUSINESS MODEL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graphicFrame>
        <p:nvGraphicFramePr>
          <p:cNvPr id="242" name="Google Shape;242;g2a1c9df5937_0_22"/>
          <p:cNvGraphicFramePr/>
          <p:nvPr/>
        </p:nvGraphicFramePr>
        <p:xfrm>
          <a:off x="1146600" y="278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{C008BBD5-9F15-4A21-8C35-DC1100745906}</a:tableStyleId>
              </a:tblPr>
              <a:tblGrid>
                <a:gridCol w="5954800"/>
                <a:gridCol w="9836700"/>
              </a:tblGrid>
              <a:tr h="1387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Selling Unit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Robot + Monthly subscription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4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Customers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Nursing homes, hospitals, old age facilities, individual caregivers and family members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84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Manufacturers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42798" lvl="0" marL="542798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7378"/>
                        </a:buClr>
                        <a:buSzPts val="4052"/>
                        <a:buFont typeface="Arial"/>
                        <a:buChar char="•"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Shenzhen Reeman Intelligent Equipment Co., Ltd. </a:t>
                      </a:r>
                      <a:endParaRPr sz="3600" u="none" cap="none" strike="noStrike">
                        <a:solidFill>
                          <a:srgbClr val="1C7378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-542798" lvl="0" marL="542798" marR="0" rtl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1C7378"/>
                        </a:buClr>
                        <a:buSzPts val="4052"/>
                        <a:buFont typeface="Arial"/>
                        <a:buChar char="•"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Jiangxi Hengbida Co., Ltd.</a:t>
                      </a:r>
                      <a:endParaRPr sz="3600" u="none" cap="none" strike="noStrike">
                        <a:solidFill>
                          <a:srgbClr val="1C7378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7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4000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Price </a:t>
                      </a:r>
                      <a:endParaRPr sz="1100" u="none" cap="none" strike="noStrike"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542798" lvl="0" marL="542798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C7378"/>
                        </a:buClr>
                        <a:buSzPts val="4052"/>
                        <a:buFont typeface="Arial"/>
                        <a:buChar char="•"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Unit: $5,000</a:t>
                      </a:r>
                      <a:endParaRPr sz="3600" u="none" cap="none" strike="noStrike">
                        <a:solidFill>
                          <a:srgbClr val="1C7378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-542798" lvl="0" marL="542798" marR="0" rtl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1C7378"/>
                        </a:buClr>
                        <a:buSzPts val="4052"/>
                        <a:buFont typeface="Arial"/>
                        <a:buChar char="•"/>
                      </a:pPr>
                      <a:r>
                        <a:rPr lang="en-US" sz="3600" u="none" cap="none" strike="noStrike">
                          <a:solidFill>
                            <a:srgbClr val="1C7378"/>
                          </a:solidFill>
                          <a:latin typeface="Palatino"/>
                          <a:ea typeface="Palatino"/>
                          <a:cs typeface="Palatino"/>
                          <a:sym typeface="Palatino"/>
                        </a:rPr>
                        <a:t>Subscription: $50/$200 (for businesses)</a:t>
                      </a:r>
                      <a:endParaRPr sz="3600" u="none" cap="none" strike="noStrike">
                        <a:solidFill>
                          <a:srgbClr val="1C7378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 u="none" cap="none" strike="noStrike">
                        <a:solidFill>
                          <a:schemeClr val="dk1"/>
                        </a:solidFill>
                        <a:latin typeface="Palatino"/>
                        <a:ea typeface="Palatino"/>
                        <a:cs typeface="Palatino"/>
                        <a:sym typeface="Palatin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CAE7E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c8221a82_0_12"/>
          <p:cNvSpPr txBox="1"/>
          <p:nvPr/>
        </p:nvSpPr>
        <p:spPr>
          <a:xfrm>
            <a:off x="3873531" y="766670"/>
            <a:ext cx="10960800" cy="13079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99"/>
              <a:buFont typeface="Arial"/>
              <a:buNone/>
            </a:pPr>
            <a:r>
              <a:rPr b="1" i="0" lang="en-US" sz="6799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Market</a:t>
            </a:r>
            <a:endParaRPr b="0" i="0" sz="14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48" name="Google Shape;248;g2a1c8221a82_0_12"/>
          <p:cNvSpPr txBox="1"/>
          <p:nvPr/>
        </p:nvSpPr>
        <p:spPr>
          <a:xfrm>
            <a:off x="1021075" y="2574750"/>
            <a:ext cx="52992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Older adults: 55.8 million +</a:t>
            </a:r>
            <a:r>
              <a:rPr b="0" i="0" lang="en-US" sz="30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endParaRPr b="0" i="0" sz="30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Nursing homes: 26,000 +</a:t>
            </a:r>
            <a:endParaRPr b="0" i="0" sz="3000" u="none" cap="none" strike="noStrike">
              <a:solidFill>
                <a:srgbClr val="00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249" name="Google Shape;249;g2a1c8221a82_0_12"/>
          <p:cNvSpPr txBox="1"/>
          <p:nvPr/>
        </p:nvSpPr>
        <p:spPr>
          <a:xfrm>
            <a:off x="1021075" y="6806900"/>
            <a:ext cx="39672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952" u="none" cap="none" strike="noStrike">
                <a:solidFill>
                  <a:srgbClr val="156669"/>
                </a:solidFill>
                <a:latin typeface="Palatino"/>
                <a:ea typeface="Palatino"/>
                <a:cs typeface="Palatino"/>
                <a:sym typeface="Palatino"/>
              </a:rPr>
              <a:t>$292 </a:t>
            </a:r>
            <a:r>
              <a:rPr b="0" i="0" lang="en-US" sz="4052" u="none" cap="none" strike="noStrike">
                <a:solidFill>
                  <a:srgbClr val="1C7378"/>
                </a:solidFill>
                <a:latin typeface="Palatino"/>
                <a:ea typeface="Palatino"/>
                <a:cs typeface="Palatino"/>
                <a:sym typeface="Palatino"/>
              </a:rPr>
              <a:t>Billion</a:t>
            </a:r>
            <a:endParaRPr b="1" i="0" sz="4000" u="none" cap="none" strike="noStrike">
              <a:solidFill>
                <a:srgbClr val="FF0000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250" name="Google Shape;250;g2a1c8221a8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7150" y="2916501"/>
            <a:ext cx="10345525" cy="57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Chinmayi Rane</dc:creator>
</cp:coreProperties>
</file>